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9.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10.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3.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4.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7.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19.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51" r:id="rId2"/>
    <p:sldId id="352" r:id="rId3"/>
    <p:sldId id="344" r:id="rId4"/>
    <p:sldId id="345" r:id="rId5"/>
    <p:sldId id="346" r:id="rId6"/>
    <p:sldId id="347" r:id="rId7"/>
    <p:sldId id="349" r:id="rId8"/>
    <p:sldId id="348" r:id="rId9"/>
    <p:sldId id="326" r:id="rId10"/>
    <p:sldId id="328" r:id="rId11"/>
    <p:sldId id="329" r:id="rId12"/>
    <p:sldId id="330" r:id="rId13"/>
    <p:sldId id="331" r:id="rId14"/>
    <p:sldId id="332" r:id="rId15"/>
    <p:sldId id="333" r:id="rId16"/>
    <p:sldId id="334" r:id="rId17"/>
    <p:sldId id="335" r:id="rId18"/>
    <p:sldId id="336" r:id="rId19"/>
    <p:sldId id="338" r:id="rId20"/>
    <p:sldId id="339" r:id="rId21"/>
    <p:sldId id="341" r:id="rId22"/>
    <p:sldId id="355" r:id="rId23"/>
    <p:sldId id="350" r:id="rId24"/>
    <p:sldId id="29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9CB"/>
    <a:srgbClr val="E3EB93"/>
    <a:srgbClr val="A6D1F8"/>
    <a:srgbClr val="A6BAF8"/>
    <a:srgbClr val="A7C5F7"/>
    <a:srgbClr val="ACC8F2"/>
    <a:srgbClr val="AECDF0"/>
    <a:srgbClr val="B1C9ED"/>
    <a:srgbClr val="A9E1F5"/>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78953" autoAdjust="0"/>
  </p:normalViewPr>
  <p:slideViewPr>
    <p:cSldViewPr>
      <p:cViewPr varScale="1">
        <p:scale>
          <a:sx n="92" d="100"/>
          <a:sy n="92" d="100"/>
        </p:scale>
        <p:origin x="215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682F4-000C-493E-9893-8207DCCD8785}" type="datetimeFigureOut">
              <a:rPr lang="en-US" smtClean="0"/>
              <a:t>3/9/2017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CB54C2-7F4D-47F7-B597-1502FB3DA378}" type="slidenum">
              <a:rPr lang="en-US" smtClean="0"/>
              <a:t>‹#›</a:t>
            </a:fld>
            <a:endParaRPr lang="en-US"/>
          </a:p>
        </p:txBody>
      </p:sp>
    </p:spTree>
    <p:extLst>
      <p:ext uri="{BB962C8B-B14F-4D97-AF65-F5344CB8AC3E}">
        <p14:creationId xmlns:p14="http://schemas.microsoft.com/office/powerpoint/2010/main" val="342788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Statistical_mechanics" TargetMode="External"/><Relationship Id="rId3" Type="http://schemas.openxmlformats.org/officeDocument/2006/relationships/hyperlink" Target="https://en.wikipedia.org/wiki/Physics" TargetMode="External"/><Relationship Id="rId7" Type="http://schemas.openxmlformats.org/officeDocument/2006/relationships/hyperlink" Target="https://en.wikipedia.org/wiki/Measurement_in_quantum_mechanic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Quantum_optics" TargetMode="External"/><Relationship Id="rId5" Type="http://schemas.openxmlformats.org/officeDocument/2006/relationships/hyperlink" Target="https://en.wikipedia.org/wiki/Quantum_system" TargetMode="External"/><Relationship Id="rId10" Type="http://schemas.openxmlformats.org/officeDocument/2006/relationships/hyperlink" Target="https://en.wikipedia.org/wiki/Quantum_cosmology" TargetMode="External"/><Relationship Id="rId4" Type="http://schemas.openxmlformats.org/officeDocument/2006/relationships/hyperlink" Target="https://en.wikipedia.org/wiki/Quantum_mechanics" TargetMode="External"/><Relationship Id="rId9" Type="http://schemas.openxmlformats.org/officeDocument/2006/relationships/hyperlink" Target="https://en.wikipedia.org/wiki/Quantum_informatio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Resonant_frequency" TargetMode="External"/><Relationship Id="rId3" Type="http://schemas.openxmlformats.org/officeDocument/2006/relationships/hyperlink" Target="https://en.wikipedia.org/wiki/Coupling_(physics)" TargetMode="External"/><Relationship Id="rId7" Type="http://schemas.openxmlformats.org/officeDocument/2006/relationships/hyperlink" Target="https://en.wikipedia.org/wiki/Plasmon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Metal" TargetMode="External"/><Relationship Id="rId5" Type="http://schemas.openxmlformats.org/officeDocument/2006/relationships/hyperlink" Target="https://en.wikipedia.org/wiki/Dielectric" TargetMode="External"/><Relationship Id="rId4" Type="http://schemas.openxmlformats.org/officeDocument/2006/relationships/hyperlink" Target="https://en.wikipedia.org/wiki/Electromagnetic_radi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http://www.jonathanleroux.org/software/iguanatex/download.html</a:t>
            </a:r>
            <a:endParaRPr lang="en-US" dirty="0"/>
          </a:p>
        </p:txBody>
      </p:sp>
      <p:sp>
        <p:nvSpPr>
          <p:cNvPr id="4" name="Slide Number Placeholder 3"/>
          <p:cNvSpPr>
            <a:spLocks noGrp="1"/>
          </p:cNvSpPr>
          <p:nvPr>
            <p:ph type="sldNum" sz="quarter" idx="10"/>
          </p:nvPr>
        </p:nvSpPr>
        <p:spPr/>
        <p:txBody>
          <a:bodyPr/>
          <a:lstStyle/>
          <a:p>
            <a:fld id="{31CB54C2-7F4D-47F7-B597-1502FB3DA378}" type="slidenum">
              <a:rPr lang="en-US" smtClean="0"/>
              <a:t>1</a:t>
            </a:fld>
            <a:endParaRPr lang="en-US"/>
          </a:p>
        </p:txBody>
      </p:sp>
    </p:spTree>
    <p:extLst>
      <p:ext uri="{BB962C8B-B14F-4D97-AF65-F5344CB8AC3E}">
        <p14:creationId xmlns:p14="http://schemas.microsoft.com/office/powerpoint/2010/main" val="31861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12</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We know the </a:t>
                </a:r>
                <a:r>
                  <a:rPr lang="en-US" dirty="0" err="1" smtClean="0"/>
                  <a:t>eigenmodes</a:t>
                </a:r>
                <a:r>
                  <a:rPr lang="en-US" dirty="0" smtClean="0"/>
                  <a:t> for a single sphere… Here is where two</a:t>
                </a:r>
                <a:r>
                  <a:rPr lang="en-US" baseline="0" dirty="0" smtClean="0"/>
                  <a:t> spheres are modeled by a non-</a:t>
                </a:r>
                <a:r>
                  <a:rPr lang="en-US" baseline="0" dirty="0" err="1" smtClean="0"/>
                  <a:t>Hermitian</a:t>
                </a:r>
                <a:r>
                  <a:rPr lang="en-US" baseline="0" dirty="0" smtClean="0"/>
                  <a:t> matrix and knowledge can be borrowed…</a:t>
                </a:r>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13</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14</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15</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16</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17</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18</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19</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20</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21</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a:t>
            </a:r>
            <a:r>
              <a:rPr lang="en-US" sz="1200" b="0" i="0" u="none" strike="noStrike" kern="1200" dirty="0" smtClean="0">
                <a:solidFill>
                  <a:schemeClr val="tx1"/>
                </a:solidFill>
                <a:effectLst/>
                <a:latin typeface="+mn-lt"/>
                <a:ea typeface="+mn-ea"/>
                <a:cs typeface="+mn-cs"/>
                <a:hlinkClick r:id="rId3" tooltip="Physics"/>
              </a:rPr>
              <a:t>physics</a:t>
            </a:r>
            <a:r>
              <a:rPr lang="en-US" sz="1200" b="0" i="0" kern="1200" dirty="0" smtClean="0">
                <a:solidFill>
                  <a:schemeClr val="tx1"/>
                </a:solidFill>
                <a:effectLst/>
                <a:latin typeface="+mn-lt"/>
                <a:ea typeface="+mn-ea"/>
                <a:cs typeface="+mn-cs"/>
              </a:rPr>
              <a:t>, an </a:t>
            </a:r>
            <a:r>
              <a:rPr lang="en-US" sz="1200" b="1" i="0" kern="1200" dirty="0" smtClean="0">
                <a:solidFill>
                  <a:schemeClr val="tx1"/>
                </a:solidFill>
                <a:effectLst/>
                <a:latin typeface="+mn-lt"/>
                <a:ea typeface="+mn-ea"/>
                <a:cs typeface="+mn-cs"/>
              </a:rPr>
              <a:t>open quantum system</a:t>
            </a:r>
            <a:r>
              <a:rPr lang="en-US" sz="1200" b="0" i="0" kern="1200" dirty="0" smtClean="0">
                <a:solidFill>
                  <a:schemeClr val="tx1"/>
                </a:solidFill>
                <a:effectLst/>
                <a:latin typeface="+mn-lt"/>
                <a:ea typeface="+mn-ea"/>
                <a:cs typeface="+mn-cs"/>
              </a:rPr>
              <a:t> is a </a:t>
            </a:r>
            <a:r>
              <a:rPr lang="en-US" sz="1200" b="0" i="0" u="none" strike="noStrike" kern="1200" dirty="0" smtClean="0">
                <a:solidFill>
                  <a:schemeClr val="tx1"/>
                </a:solidFill>
                <a:effectLst/>
                <a:latin typeface="+mn-lt"/>
                <a:ea typeface="+mn-ea"/>
                <a:cs typeface="+mn-cs"/>
                <a:hlinkClick r:id="rId4" tooltip="Quantum mechanics"/>
              </a:rPr>
              <a:t>quantum</a:t>
            </a:r>
            <a:r>
              <a:rPr lang="en-US" sz="1200" b="0" i="0" kern="1200" dirty="0" smtClean="0">
                <a:solidFill>
                  <a:schemeClr val="tx1"/>
                </a:solidFill>
                <a:effectLst/>
                <a:latin typeface="+mn-lt"/>
                <a:ea typeface="+mn-ea"/>
                <a:cs typeface="+mn-cs"/>
              </a:rPr>
              <a:t>-mechanical system which interacts with an external </a:t>
            </a:r>
            <a:r>
              <a:rPr lang="en-US" sz="1200" b="0" i="0" u="none" strike="noStrike" kern="1200" dirty="0" smtClean="0">
                <a:solidFill>
                  <a:schemeClr val="tx1"/>
                </a:solidFill>
                <a:effectLst/>
                <a:latin typeface="+mn-lt"/>
                <a:ea typeface="+mn-ea"/>
                <a:cs typeface="+mn-cs"/>
                <a:hlinkClick r:id="rId5" tooltip="Quantum system"/>
              </a:rPr>
              <a:t>quantum system</a:t>
            </a:r>
            <a:r>
              <a:rPr lang="en-US" sz="1200" b="0" i="0" kern="1200" dirty="0" smtClean="0">
                <a:solidFill>
                  <a:schemeClr val="tx1"/>
                </a:solidFill>
                <a:effectLst/>
                <a:latin typeface="+mn-lt"/>
                <a:ea typeface="+mn-ea"/>
                <a:cs typeface="+mn-cs"/>
              </a:rPr>
              <a:t>, the </a:t>
            </a:r>
            <a:r>
              <a:rPr lang="en-US" sz="1200" b="0" i="1" kern="1200" dirty="0" smtClean="0">
                <a:solidFill>
                  <a:schemeClr val="tx1"/>
                </a:solidFill>
                <a:effectLst/>
                <a:latin typeface="+mn-lt"/>
                <a:ea typeface="+mn-ea"/>
                <a:cs typeface="+mn-cs"/>
              </a:rPr>
              <a:t>environment</a:t>
            </a:r>
            <a:r>
              <a:rPr lang="en-US" sz="1200" b="0" i="0" kern="1200" dirty="0" smtClean="0">
                <a:solidFill>
                  <a:schemeClr val="tx1"/>
                </a:solidFill>
                <a:effectLst/>
                <a:latin typeface="+mn-lt"/>
                <a:ea typeface="+mn-ea"/>
                <a:cs typeface="+mn-cs"/>
              </a:rPr>
              <a:t>. In reality, no quantum system is completely isolated from its surroundings, so every quantum system is open to some extent, causing dissipation in the quantum system. Techniques developed in the context of open quantum systems have proven powerful in fields such as </a:t>
            </a:r>
            <a:r>
              <a:rPr lang="en-US" sz="1200" b="0" i="0" u="none" strike="noStrike" kern="1200" dirty="0" smtClean="0">
                <a:solidFill>
                  <a:schemeClr val="tx1"/>
                </a:solidFill>
                <a:effectLst/>
                <a:latin typeface="+mn-lt"/>
                <a:ea typeface="+mn-ea"/>
                <a:cs typeface="+mn-cs"/>
                <a:hlinkClick r:id="rId6" tooltip="Quantum optics"/>
              </a:rPr>
              <a:t>quantum optics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 tooltip="Measurement in quantum mechanics"/>
              </a:rPr>
              <a:t>quantum measurement theory</a:t>
            </a:r>
            <a:r>
              <a:rPr lang="en-US" sz="1200" b="0" i="0" kern="1200" dirty="0" smtClean="0">
                <a:solidFill>
                  <a:schemeClr val="tx1"/>
                </a:solidFill>
                <a:effectLst/>
                <a:latin typeface="+mn-lt"/>
                <a:ea typeface="+mn-ea"/>
                <a:cs typeface="+mn-cs"/>
              </a:rPr>
              <a:t>, quantum </a:t>
            </a:r>
            <a:r>
              <a:rPr lang="en-US" sz="1200" b="0" i="0" u="none" strike="noStrike" kern="1200" dirty="0" smtClean="0">
                <a:solidFill>
                  <a:schemeClr val="tx1"/>
                </a:solidFill>
                <a:effectLst/>
                <a:latin typeface="+mn-lt"/>
                <a:ea typeface="+mn-ea"/>
                <a:cs typeface="+mn-cs"/>
                <a:hlinkClick r:id="rId8" tooltip="Statistical mechanics"/>
              </a:rPr>
              <a:t>statistical mechanics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9" tooltip="Quantum information"/>
              </a:rPr>
              <a:t>quantum information</a:t>
            </a:r>
            <a:r>
              <a:rPr lang="en-US" sz="1200" b="0" i="0" kern="1200" dirty="0" smtClean="0">
                <a:solidFill>
                  <a:schemeClr val="tx1"/>
                </a:solidFill>
                <a:effectLst/>
                <a:latin typeface="+mn-lt"/>
                <a:ea typeface="+mn-ea"/>
                <a:cs typeface="+mn-cs"/>
              </a:rPr>
              <a:t> science, </a:t>
            </a:r>
            <a:r>
              <a:rPr lang="en-US" sz="1200" b="0" i="0" u="none" strike="noStrike" kern="1200" dirty="0" smtClean="0">
                <a:solidFill>
                  <a:schemeClr val="tx1"/>
                </a:solidFill>
                <a:effectLst/>
                <a:latin typeface="+mn-lt"/>
                <a:ea typeface="+mn-ea"/>
                <a:cs typeface="+mn-cs"/>
                <a:hlinkClick r:id="rId10" tooltip="Quantum cosmology"/>
              </a:rPr>
              <a:t>quantum cosmology</a:t>
            </a:r>
            <a:r>
              <a:rPr lang="en-US" sz="1200" b="0" i="0" kern="1200" dirty="0" smtClean="0">
                <a:solidFill>
                  <a:schemeClr val="tx1"/>
                </a:solidFill>
                <a:effectLst/>
                <a:latin typeface="+mn-lt"/>
                <a:ea typeface="+mn-ea"/>
                <a:cs typeface="+mn-cs"/>
              </a:rPr>
              <a:t> and semi-classical approximations.</a:t>
            </a:r>
          </a:p>
          <a:p>
            <a:r>
              <a:rPr lang="en-US" sz="1200" b="0" i="0" kern="1200" dirty="0" smtClean="0">
                <a:solidFill>
                  <a:schemeClr val="tx1"/>
                </a:solidFill>
                <a:effectLst/>
                <a:latin typeface="+mn-lt"/>
                <a:ea typeface="+mn-ea"/>
                <a:cs typeface="+mn-cs"/>
              </a:rPr>
              <a:t>The environment we wish to model as part of our open quantum system is typically very large, making exact solutions impossible to calculate. However, by making key approximations it is possible to find out how the quantum system behaves in the presence of the environment. </a:t>
            </a:r>
          </a:p>
          <a:p>
            <a:endParaRPr lang="en-US" sz="1200" b="0" i="0" kern="1200" dirty="0" smtClean="0">
              <a:solidFill>
                <a:schemeClr val="tx1"/>
              </a:solidFill>
              <a:effectLst/>
              <a:latin typeface="+mn-lt"/>
              <a:ea typeface="+mn-ea"/>
              <a:cs typeface="+mn-cs"/>
            </a:endParaRPr>
          </a:p>
          <a:p>
            <a:r>
              <a:rPr lang="en-US" dirty="0" smtClean="0"/>
              <a:t>Quantum cosmology. how the effect of quantum processes like particle creation in the early universe can address the issues of the isotropy and homogeneity of the observed universe.</a:t>
            </a:r>
            <a:r>
              <a:rPr lang="en-US" baseline="0" dirty="0" smtClean="0"/>
              <a:t> </a:t>
            </a:r>
            <a:r>
              <a:rPr lang="en-US" dirty="0" smtClean="0"/>
              <a:t>introduce physical mechanisms to dissipate away the anisotropies and </a:t>
            </a:r>
            <a:r>
              <a:rPr lang="en-US" dirty="0" err="1" smtClean="0"/>
              <a:t>inhomogeneities</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31CB54C2-7F4D-47F7-B597-1502FB3DA378}" type="slidenum">
              <a:rPr lang="en-US" smtClean="0"/>
              <a:t>3</a:t>
            </a:fld>
            <a:endParaRPr lang="en-US"/>
          </a:p>
        </p:txBody>
      </p:sp>
    </p:spTree>
    <p:extLst>
      <p:ext uri="{BB962C8B-B14F-4D97-AF65-F5344CB8AC3E}">
        <p14:creationId xmlns:p14="http://schemas.microsoft.com/office/powerpoint/2010/main" val="1372331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B54C2-7F4D-47F7-B597-1502FB3DA378}" type="slidenum">
              <a:rPr lang="en-US" smtClean="0"/>
              <a:t>22</a:t>
            </a:fld>
            <a:endParaRPr lang="en-US"/>
          </a:p>
        </p:txBody>
      </p:sp>
    </p:spTree>
    <p:extLst>
      <p:ext uri="{BB962C8B-B14F-4D97-AF65-F5344CB8AC3E}">
        <p14:creationId xmlns:p14="http://schemas.microsoft.com/office/powerpoint/2010/main" val="495379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B54C2-7F4D-47F7-B597-1502FB3DA378}" type="slidenum">
              <a:rPr lang="en-US" smtClean="0"/>
              <a:t>24</a:t>
            </a:fld>
            <a:endParaRPr lang="en-US"/>
          </a:p>
        </p:txBody>
      </p:sp>
    </p:spTree>
    <p:extLst>
      <p:ext uri="{BB962C8B-B14F-4D97-AF65-F5344CB8AC3E}">
        <p14:creationId xmlns:p14="http://schemas.microsoft.com/office/powerpoint/2010/main" val="495379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B54C2-7F4D-47F7-B597-1502FB3DA378}" type="slidenum">
              <a:rPr lang="en-US" smtClean="0"/>
              <a:t>5</a:t>
            </a:fld>
            <a:endParaRPr lang="en-US"/>
          </a:p>
        </p:txBody>
      </p:sp>
    </p:spTree>
    <p:extLst>
      <p:ext uri="{BB962C8B-B14F-4D97-AF65-F5344CB8AC3E}">
        <p14:creationId xmlns:p14="http://schemas.microsoft.com/office/powerpoint/2010/main" val="49537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B54C2-7F4D-47F7-B597-1502FB3DA378}" type="slidenum">
              <a:rPr lang="en-US" smtClean="0"/>
              <a:t>6</a:t>
            </a:fld>
            <a:endParaRPr lang="en-US"/>
          </a:p>
        </p:txBody>
      </p:sp>
    </p:spTree>
    <p:extLst>
      <p:ext uri="{BB962C8B-B14F-4D97-AF65-F5344CB8AC3E}">
        <p14:creationId xmlns:p14="http://schemas.microsoft.com/office/powerpoint/2010/main" val="49537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Read Wiki</a:t>
                </a:r>
              </a:p>
              <a:p>
                <a:r>
                  <a:rPr lang="en-US" dirty="0" smtClean="0"/>
                  <a:t>Mention that </a:t>
                </a:r>
                <a:r>
                  <a:rPr lang="en-US" dirty="0" err="1" smtClean="0"/>
                  <a:t>k_z</a:t>
                </a:r>
                <a:r>
                  <a:rPr lang="en-US" dirty="0" smtClean="0"/>
                  <a:t> becomes imaginary </a:t>
                </a:r>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7</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electron density can </a:t>
                </a:r>
                <a:r>
                  <a:rPr lang="en-US" sz="1200" b="0" i="0" u="none" strike="noStrike" kern="1200" dirty="0" smtClean="0">
                    <a:solidFill>
                      <a:schemeClr val="tx1"/>
                    </a:solidFill>
                    <a:effectLst/>
                    <a:latin typeface="+mn-lt"/>
                    <a:ea typeface="+mn-ea"/>
                    <a:cs typeface="+mn-cs"/>
                    <a:hlinkClick r:id="rId3" tooltip="Coupling (physics)"/>
                  </a:rPr>
                  <a:t>couple</a:t>
                </a:r>
                <a:r>
                  <a:rPr lang="en-US" sz="1200" b="0" i="0" kern="1200" dirty="0" smtClean="0">
                    <a:solidFill>
                      <a:schemeClr val="tx1"/>
                    </a:solidFill>
                    <a:effectLst/>
                    <a:latin typeface="+mn-lt"/>
                    <a:ea typeface="+mn-ea"/>
                    <a:cs typeface="+mn-cs"/>
                  </a:rPr>
                  <a:t> with </a:t>
                </a:r>
                <a:r>
                  <a:rPr lang="en-US" sz="1200" b="0" i="0" u="none" strike="noStrike" kern="1200" dirty="0" smtClean="0">
                    <a:solidFill>
                      <a:schemeClr val="tx1"/>
                    </a:solidFill>
                    <a:effectLst/>
                    <a:latin typeface="+mn-lt"/>
                    <a:ea typeface="+mn-ea"/>
                    <a:cs typeface="+mn-cs"/>
                    <a:hlinkClick r:id="rId4" tooltip="Electromagnetic radiation"/>
                  </a:rPr>
                  <a:t>electromagnetic radiation</a:t>
                </a:r>
                <a:r>
                  <a:rPr lang="en-US" sz="1200" b="0" i="0" kern="1200" dirty="0" smtClean="0">
                    <a:solidFill>
                      <a:schemeClr val="tx1"/>
                    </a:solidFill>
                    <a:effectLst/>
                    <a:latin typeface="+mn-lt"/>
                    <a:ea typeface="+mn-ea"/>
                    <a:cs typeface="+mn-cs"/>
                  </a:rPr>
                  <a:t> of wavelengths that are far larger than the particle due to the nature of the </a:t>
                </a:r>
                <a:r>
                  <a:rPr lang="en-US" sz="1200" b="0" i="0" u="none" strike="noStrike" kern="1200" dirty="0" smtClean="0">
                    <a:solidFill>
                      <a:schemeClr val="tx1"/>
                    </a:solidFill>
                    <a:effectLst/>
                    <a:latin typeface="+mn-lt"/>
                    <a:ea typeface="+mn-ea"/>
                    <a:cs typeface="+mn-cs"/>
                    <a:hlinkClick r:id="rId5" tooltip="Dielectric"/>
                  </a:rPr>
                  <a:t>dielectric</a:t>
                </a:r>
                <a:r>
                  <a:rPr lang="en-US" sz="1200" b="0" i="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hlinkClick r:id="rId6" tooltip="Metal"/>
                  </a:rPr>
                  <a:t>metal</a:t>
                </a:r>
                <a:r>
                  <a:rPr lang="en-US" sz="1200" b="0" i="0" kern="1200" dirty="0" smtClean="0">
                    <a:solidFill>
                      <a:schemeClr val="tx1"/>
                    </a:solidFill>
                    <a:effectLst/>
                    <a:latin typeface="+mn-lt"/>
                    <a:ea typeface="+mn-ea"/>
                    <a:cs typeface="+mn-cs"/>
                  </a:rPr>
                  <a:t> interface between the medium and the particles: unlike in a pure metal where there is a maximum limit on what size wavelength can be effectively coupled based on the material size.</a:t>
                </a:r>
              </a:p>
              <a:p>
                <a:endParaRPr lang="en-US" sz="1200" b="0" i="0" kern="1200" dirty="0" smtClean="0">
                  <a:solidFill>
                    <a:schemeClr val="tx1"/>
                  </a:solidFill>
                  <a:effectLst/>
                  <a:latin typeface="+mn-lt"/>
                  <a:ea typeface="+mn-ea"/>
                  <a:cs typeface="+mn-cs"/>
                </a:endParaRPr>
              </a:p>
              <a:p>
                <a:r>
                  <a:rPr lang="en-US" sz="1200" b="0" i="0" u="none" strike="noStrike" kern="1200" dirty="0" err="1" smtClean="0">
                    <a:solidFill>
                      <a:schemeClr val="tx1"/>
                    </a:solidFill>
                    <a:effectLst/>
                    <a:latin typeface="+mn-lt"/>
                    <a:ea typeface="+mn-ea"/>
                    <a:cs typeface="+mn-cs"/>
                    <a:hlinkClick r:id="rId7" tooltip="Plasmons"/>
                  </a:rPr>
                  <a:t>Plasmons</a:t>
                </a:r>
                <a:r>
                  <a:rPr lang="en-US" sz="1200" b="0" i="0" kern="1200" dirty="0" smtClean="0">
                    <a:solidFill>
                      <a:schemeClr val="tx1"/>
                    </a:solidFill>
                    <a:effectLst/>
                    <a:latin typeface="+mn-lt"/>
                    <a:ea typeface="+mn-ea"/>
                    <a:cs typeface="+mn-cs"/>
                  </a:rPr>
                  <a:t> are the oscillations of free electrons.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coupling only occurs when the frequency of the light is equal to or less than the plasma frequency and is greatest at the plasma frequency that is therefore called the </a:t>
                </a:r>
                <a:r>
                  <a:rPr lang="en-US" sz="1200" b="0" i="0" u="none" strike="noStrike" kern="1200" dirty="0" smtClean="0">
                    <a:solidFill>
                      <a:schemeClr val="tx1"/>
                    </a:solidFill>
                    <a:effectLst/>
                    <a:latin typeface="+mn-lt"/>
                    <a:ea typeface="+mn-ea"/>
                    <a:cs typeface="+mn-cs"/>
                    <a:hlinkClick r:id="rId8" tooltip="Resonant frequency"/>
                  </a:rPr>
                  <a:t>resonant frequency</a:t>
                </a:r>
                <a:r>
                  <a:rPr lang="en-US" sz="1200" b="0" i="0" kern="1200" dirty="0" smtClean="0">
                    <a:solidFill>
                      <a:schemeClr val="tx1"/>
                    </a:solidFill>
                    <a:effectLst/>
                    <a:latin typeface="+mn-lt"/>
                    <a:ea typeface="+mn-ea"/>
                    <a:cs typeface="+mn-cs"/>
                  </a:rPr>
                  <a:t>. </a:t>
                </a:r>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8</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Read Wiki</a:t>
                </a:r>
              </a:p>
              <a:p>
                <a:r>
                  <a:rPr lang="en-US" dirty="0" smtClean="0"/>
                  <a:t>Mention that </a:t>
                </a:r>
                <a:r>
                  <a:rPr lang="en-US" dirty="0" err="1" smtClean="0"/>
                  <a:t>k_z</a:t>
                </a:r>
                <a:r>
                  <a:rPr lang="en-US" dirty="0" smtClean="0"/>
                  <a:t> becomes imaginary </a:t>
                </a:r>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9</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I want to show that the resonant modes are discrete </a:t>
                </a:r>
              </a:p>
              <a:p>
                <a:r>
                  <a:rPr lang="en-US" sz="1200" b="0" i="0" u="none" strike="noStrike" kern="1200" baseline="0" dirty="0" smtClean="0">
                    <a:solidFill>
                      <a:schemeClr val="tx1"/>
                    </a:solidFill>
                    <a:latin typeface="+mn-lt"/>
                    <a:ea typeface="+mn-ea"/>
                    <a:cs typeface="+mn-cs"/>
                  </a:rPr>
                  <a:t>The loss within the dielectric material due to electron scattering is incorporated by the relaxation rate \</a:t>
                </a:r>
                <a:r>
                  <a:rPr lang="en-US" sz="1200" b="0" i="0" u="none" strike="noStrike" kern="1200" baseline="0" dirty="0" err="1" smtClean="0">
                    <a:solidFill>
                      <a:schemeClr val="tx1"/>
                    </a:solidFill>
                    <a:latin typeface="+mn-lt"/>
                    <a:ea typeface="+mn-ea"/>
                    <a:cs typeface="+mn-cs"/>
                  </a:rPr>
                  <a:t>gamma_s</a:t>
                </a:r>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10</a:t>
            </a:fld>
            <a:endParaRPr lang="en-US"/>
          </a:p>
        </p:txBody>
      </p:sp>
    </p:spTree>
    <p:extLst>
      <p:ext uri="{BB962C8B-B14F-4D97-AF65-F5344CB8AC3E}">
        <p14:creationId xmlns:p14="http://schemas.microsoft.com/office/powerpoint/2010/main" val="403486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We will see larger spheres will couple better because they are more </a:t>
                </a:r>
                <a:r>
                  <a:rPr lang="en-US" dirty="0" err="1" smtClean="0"/>
                  <a:t>radiative</a:t>
                </a:r>
                <a:endParaRPr lang="en-US"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oxygen isotopes from A=16 to 28, are the heaviest nuclei for which neutron </a:t>
                </a:r>
                <a:r>
                  <a:rPr lang="en-US" sz="1200" dirty="0" err="1" smtClean="0"/>
                  <a:t>dripline</a:t>
                </a:r>
                <a:r>
                  <a:rPr lang="en-US" sz="1200" dirty="0" smtClean="0"/>
                  <a:t> has been experimentally established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reported that nuclei up to </a:t>
                </a:r>
                <a:r>
                  <a:rPr lang="en-US" sz="1200" i="0">
                    <a:latin typeface="Cambria Math"/>
                  </a:rPr>
                  <a:t>(_^24)𝑂</a:t>
                </a:r>
                <a:r>
                  <a:rPr lang="en-US" sz="1200" dirty="0" smtClean="0"/>
                  <a:t> are inside and that of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5)</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6)</a:t>
                </a:r>
                <a:r>
                  <a:rPr lang="en-US" sz="1200" i="0">
                    <a:latin typeface="Cambria Math"/>
                  </a:rPr>
                  <a:t>𝑂</a:t>
                </a:r>
                <a:r>
                  <a:rPr lang="en-US" sz="1200" dirty="0" smtClean="0"/>
                  <a:t>,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7)</a:t>
                </a:r>
                <a:r>
                  <a:rPr lang="en-US" sz="1200" i="0">
                    <a:latin typeface="Cambria Math"/>
                  </a:rPr>
                  <a:t>𝑂</a:t>
                </a:r>
                <a:r>
                  <a:rPr lang="en-US" sz="1200" dirty="0" smtClean="0"/>
                  <a:t> and </a:t>
                </a:r>
                <a:r>
                  <a:rPr lang="en-US" sz="1200" i="0" smtClean="0">
                    <a:latin typeface="Cambria Math"/>
                  </a:rPr>
                  <a:t>(_</a:t>
                </a:r>
                <a:r>
                  <a:rPr lang="en-US" sz="1200" b="0" i="0" smtClean="0">
                    <a:latin typeface="Cambria Math"/>
                  </a:rPr>
                  <a:t>^</a:t>
                </a:r>
                <a:r>
                  <a:rPr lang="en-US" sz="1200" i="0">
                    <a:latin typeface="Cambria Math"/>
                  </a:rPr>
                  <a:t>2</a:t>
                </a:r>
                <a:r>
                  <a:rPr lang="en-US" sz="1200" b="0" i="0" smtClean="0">
                    <a:latin typeface="Cambria Math"/>
                  </a:rPr>
                  <a:t>8)</a:t>
                </a:r>
                <a:r>
                  <a:rPr lang="en-US" sz="1200" i="0">
                    <a:latin typeface="Cambria Math"/>
                  </a:rPr>
                  <a:t>𝑂</a:t>
                </a:r>
                <a:r>
                  <a:rPr lang="en-US" sz="1200" dirty="0" smtClean="0"/>
                  <a:t> are outside the </a:t>
                </a:r>
                <a:r>
                  <a:rPr lang="en-US" sz="1200" dirty="0" err="1" smtClean="0"/>
                  <a:t>dripline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three stable isotopes are: </a:t>
                </a:r>
                <a:r>
                  <a:rPr lang="en-US" sz="1200" i="0" smtClean="0">
                    <a:latin typeface="Cambria Math"/>
                  </a:rPr>
                  <a:t>(_</a:t>
                </a:r>
                <a:r>
                  <a:rPr lang="en-US" sz="1200" b="0" i="0" smtClean="0">
                    <a:latin typeface="Cambria Math"/>
                  </a:rPr>
                  <a:t>^16)</a:t>
                </a:r>
                <a:r>
                  <a:rPr lang="en-US" sz="1200" i="0">
                    <a:latin typeface="Cambria Math"/>
                  </a:rPr>
                  <a:t>𝑂</a:t>
                </a:r>
                <a:r>
                  <a:rPr lang="en-US" sz="1200" dirty="0" smtClean="0"/>
                  <a:t>, </a:t>
                </a:r>
                <a:r>
                  <a:rPr lang="en-US" sz="1200" i="0">
                    <a:latin typeface="Cambria Math"/>
                  </a:rPr>
                  <a:t>(_</a:t>
                </a:r>
                <a:r>
                  <a:rPr lang="en-US" sz="1200" b="0" i="0" smtClean="0">
                    <a:latin typeface="Cambria Math"/>
                  </a:rPr>
                  <a:t>^17</a:t>
                </a:r>
                <a:r>
                  <a:rPr lang="en-US" sz="1200" b="0" i="0">
                    <a:latin typeface="Cambria Math"/>
                  </a:rPr>
                  <a:t>)</a:t>
                </a:r>
                <a:r>
                  <a:rPr lang="en-US" sz="1200" i="0">
                    <a:latin typeface="Cambria Math"/>
                  </a:rPr>
                  <a:t>𝑂</a:t>
                </a:r>
                <a:r>
                  <a:rPr lang="en-US" sz="1200" dirty="0" smtClean="0"/>
                  <a:t> and </a:t>
                </a:r>
                <a:r>
                  <a:rPr lang="en-US" sz="1200" i="0">
                    <a:latin typeface="Cambria Math"/>
                  </a:rPr>
                  <a:t>(_</a:t>
                </a:r>
                <a:r>
                  <a:rPr lang="en-US" sz="1200" b="0" i="0" smtClean="0">
                    <a:latin typeface="Cambria Math"/>
                  </a:rPr>
                  <a:t>^18</a:t>
                </a:r>
                <a:r>
                  <a:rPr lang="en-US" sz="1200" b="0" i="0">
                    <a:latin typeface="Cambria Math"/>
                  </a:rPr>
                  <a:t>)</a:t>
                </a:r>
                <a:r>
                  <a:rPr lang="en-US" sz="1200" i="0">
                    <a:latin typeface="Cambria Math"/>
                  </a:rPr>
                  <a:t>𝑂</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All the remaining radioactive isotopes have half life less than 27 s. For instance, </a:t>
                </a:r>
                <a:r>
                  <a:rPr lang="en-US" sz="1200" i="0" smtClean="0">
                    <a:latin typeface="Cambria Math"/>
                  </a:rPr>
                  <a:t>(_</a:t>
                </a:r>
                <a:r>
                  <a:rPr lang="en-US" sz="1200" i="0">
                    <a:latin typeface="Cambria Math"/>
                  </a:rPr>
                  <a:t>^24</a:t>
                </a:r>
                <a:r>
                  <a:rPr lang="en-US" sz="1200" i="0" smtClean="0">
                    <a:latin typeface="Cambria Math"/>
                  </a:rPr>
                  <a:t>)</a:t>
                </a:r>
                <a:r>
                  <a:rPr lang="en-US" sz="1200" i="0">
                    <a:latin typeface="Cambria Math"/>
                  </a:rPr>
                  <a:t>𝑂</a:t>
                </a:r>
                <a:r>
                  <a:rPr lang="en-US" sz="1200" dirty="0" smtClean="0"/>
                  <a:t> has a half life of 61ms</a:t>
                </a:r>
              </a:p>
              <a:p>
                <a:endParaRPr lang="en-US" dirty="0" smtClean="0"/>
              </a:p>
            </p:txBody>
          </p:sp>
        </mc:Fallback>
      </mc:AlternateContent>
      <p:sp>
        <p:nvSpPr>
          <p:cNvPr id="4" name="Slide Number Placeholder 3"/>
          <p:cNvSpPr>
            <a:spLocks noGrp="1"/>
          </p:cNvSpPr>
          <p:nvPr>
            <p:ph type="sldNum" sz="quarter" idx="10"/>
          </p:nvPr>
        </p:nvSpPr>
        <p:spPr/>
        <p:txBody>
          <a:bodyPr/>
          <a:lstStyle/>
          <a:p>
            <a:fld id="{7A6879D9-1640-4771-9FFA-6D75F82E4CB9}" type="slidenum">
              <a:rPr lang="en-US" smtClean="0"/>
              <a:t>11</a:t>
            </a:fld>
            <a:endParaRPr lang="en-US"/>
          </a:p>
        </p:txBody>
      </p:sp>
    </p:spTree>
    <p:extLst>
      <p:ext uri="{BB962C8B-B14F-4D97-AF65-F5344CB8AC3E}">
        <p14:creationId xmlns:p14="http://schemas.microsoft.com/office/powerpoint/2010/main" val="4034868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CC4390-66F9-4BEF-B86D-98B992EAE60E}"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181901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C4390-66F9-4BEF-B86D-98B992EAE60E}"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3193216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C4390-66F9-4BEF-B86D-98B992EAE60E}"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325869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C4390-66F9-4BEF-B86D-98B992EAE60E}"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B349-8C39-4C25-9117-990FAD6080F3}" type="slidenum">
              <a:rPr lang="en-US" smtClean="0"/>
              <a:t>‹#›</a:t>
            </a:fld>
            <a:endParaRPr lang="en-US" dirty="0"/>
          </a:p>
        </p:txBody>
      </p:sp>
      <p:pic>
        <p:nvPicPr>
          <p:cNvPr id="8" name="Picture 1" descr="PP_MSU_chevron-smal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245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descr="imag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440385" y="6400800"/>
            <a:ext cx="26669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2870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CC4390-66F9-4BEF-B86D-98B992EAE60E}" type="datetimeFigureOut">
              <a:rPr lang="en-US" smtClean="0"/>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38893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CC4390-66F9-4BEF-B86D-98B992EAE60E}" type="datetimeFigureOut">
              <a:rPr lang="en-US" smtClean="0"/>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150380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CC4390-66F9-4BEF-B86D-98B992EAE60E}" type="datetimeFigureOut">
              <a:rPr lang="en-US" smtClean="0"/>
              <a:t>3/9/2017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214588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CC4390-66F9-4BEF-B86D-98B992EAE60E}" type="datetimeFigureOut">
              <a:rPr lang="en-US" smtClean="0"/>
              <a:t>3/9/2017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64815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C4390-66F9-4BEF-B86D-98B992EAE60E}" type="datetimeFigureOut">
              <a:rPr lang="en-US" smtClean="0"/>
              <a:t>3/9/2017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283529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C4390-66F9-4BEF-B86D-98B992EAE60E}" type="datetimeFigureOut">
              <a:rPr lang="en-US" smtClean="0"/>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214569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C4390-66F9-4BEF-B86D-98B992EAE60E}" type="datetimeFigureOut">
              <a:rPr lang="en-US" smtClean="0"/>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B349-8C39-4C25-9117-990FAD6080F3}" type="slidenum">
              <a:rPr lang="en-US" smtClean="0"/>
              <a:t>‹#›</a:t>
            </a:fld>
            <a:endParaRPr lang="en-US"/>
          </a:p>
        </p:txBody>
      </p:sp>
    </p:spTree>
    <p:extLst>
      <p:ext uri="{BB962C8B-B14F-4D97-AF65-F5344CB8AC3E}">
        <p14:creationId xmlns:p14="http://schemas.microsoft.com/office/powerpoint/2010/main" val="3648053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C4390-66F9-4BEF-B86D-98B992EAE60E}" type="datetimeFigureOut">
              <a:rPr lang="en-US" smtClean="0"/>
              <a:t>3/9/2017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7B349-8C39-4C25-9117-990FAD6080F3}" type="slidenum">
              <a:rPr lang="en-US" smtClean="0"/>
              <a:t>‹#›</a:t>
            </a:fld>
            <a:endParaRPr lang="en-US"/>
          </a:p>
        </p:txBody>
      </p:sp>
      <p:pic>
        <p:nvPicPr>
          <p:cNvPr id="7" name="Picture 1" descr="PP_MSU_chevron-small.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9144000" cy="245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MSU thinner spear_green RGB.jpg"/>
          <p:cNvPicPr>
            <a:picLocks noChangeAspect="1"/>
          </p:cNvPicPr>
          <p:nvPr userDrawn="1"/>
        </p:nvPicPr>
        <p:blipFill>
          <a:blip r:embed="rId14"/>
          <a:stretch>
            <a:fillRect/>
          </a:stretch>
        </p:blipFill>
        <p:spPr>
          <a:xfrm>
            <a:off x="1211294" y="6273602"/>
            <a:ext cx="7040880" cy="88360"/>
          </a:xfrm>
          <a:prstGeom prst="rect">
            <a:avLst/>
          </a:prstGeom>
        </p:spPr>
      </p:pic>
      <p:pic>
        <p:nvPicPr>
          <p:cNvPr id="9"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3798" y="6017111"/>
            <a:ext cx="926802" cy="81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image.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440385" y="6400800"/>
            <a:ext cx="26669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4447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tags" Target="../tags/tag72.xml"/><Relationship Id="rId21" Type="http://schemas.openxmlformats.org/officeDocument/2006/relationships/image" Target="../media/image71.png"/><Relationship Id="rId7" Type="http://schemas.openxmlformats.org/officeDocument/2006/relationships/tags" Target="../tags/tag76.xml"/><Relationship Id="rId12" Type="http://schemas.openxmlformats.org/officeDocument/2006/relationships/notesSlide" Target="../notesSlides/notesSlide8.xml"/><Relationship Id="rId17" Type="http://schemas.openxmlformats.org/officeDocument/2006/relationships/image" Target="../media/image67.png"/><Relationship Id="rId2" Type="http://schemas.openxmlformats.org/officeDocument/2006/relationships/tags" Target="../tags/tag71.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slideLayout" Target="../slideLayouts/slideLayout2.xml"/><Relationship Id="rId5" Type="http://schemas.openxmlformats.org/officeDocument/2006/relationships/tags" Target="../tags/tag74.xml"/><Relationship Id="rId15" Type="http://schemas.openxmlformats.org/officeDocument/2006/relationships/image" Target="../media/image65.png"/><Relationship Id="rId10" Type="http://schemas.openxmlformats.org/officeDocument/2006/relationships/tags" Target="../tags/tag79.xml"/><Relationship Id="rId19" Type="http://schemas.openxmlformats.org/officeDocument/2006/relationships/image" Target="../media/image69.png"/><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image" Target="../media/image64.png"/><Relationship Id="rId22"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image" Target="../media/image77.png"/><Relationship Id="rId3" Type="http://schemas.openxmlformats.org/officeDocument/2006/relationships/tags" Target="../tags/tag82.xml"/><Relationship Id="rId21" Type="http://schemas.openxmlformats.org/officeDocument/2006/relationships/image" Target="../media/image73.png"/><Relationship Id="rId34" Type="http://schemas.openxmlformats.org/officeDocument/2006/relationships/image" Target="../media/image85.png"/><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notesSlide" Target="../notesSlides/notesSlide9.xml"/><Relationship Id="rId29" Type="http://schemas.openxmlformats.org/officeDocument/2006/relationships/image" Target="../media/image80.png"/><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74.png"/><Relationship Id="rId28" Type="http://schemas.openxmlformats.org/officeDocument/2006/relationships/image" Target="../media/image79.emf"/><Relationship Id="rId36" Type="http://schemas.openxmlformats.org/officeDocument/2006/relationships/image" Target="../media/image87.png"/><Relationship Id="rId10" Type="http://schemas.openxmlformats.org/officeDocument/2006/relationships/tags" Target="../tags/tag89.xml"/><Relationship Id="rId19" Type="http://schemas.openxmlformats.org/officeDocument/2006/relationships/slideLayout" Target="../slideLayouts/slideLayout2.xml"/><Relationship Id="rId31" Type="http://schemas.openxmlformats.org/officeDocument/2006/relationships/image" Target="../media/image82.png"/><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67.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emf"/></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tags" Target="../tags/tag102.xml"/><Relationship Id="rId21" Type="http://schemas.openxmlformats.org/officeDocument/2006/relationships/image" Target="../media/image102.png"/><Relationship Id="rId7" Type="http://schemas.openxmlformats.org/officeDocument/2006/relationships/tags" Target="../tags/tag106.xml"/><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tags" Target="../tags/tag101.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notesSlide" Target="../notesSlides/notesSlide11.xml"/><Relationship Id="rId5" Type="http://schemas.openxmlformats.org/officeDocument/2006/relationships/tags" Target="../tags/tag104.xml"/><Relationship Id="rId15" Type="http://schemas.openxmlformats.org/officeDocument/2006/relationships/image" Target="../media/image96.png"/><Relationship Id="rId10" Type="http://schemas.openxmlformats.org/officeDocument/2006/relationships/slideLayout" Target="../slideLayouts/slideLayout2.xml"/><Relationship Id="rId19" Type="http://schemas.openxmlformats.org/officeDocument/2006/relationships/image" Target="../media/image100.png"/><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image" Target="../media/image95.png"/></Relationships>
</file>

<file path=ppt/slides/_rels/slide1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111.xml"/><Relationship Id="rId7" Type="http://schemas.openxmlformats.org/officeDocument/2006/relationships/notesSlide" Target="../notesSlides/notesSlide12.xml"/><Relationship Id="rId12" Type="http://schemas.openxmlformats.org/officeDocument/2006/relationships/image" Target="../media/image107.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Layout" Target="../slideLayouts/slideLayout2.xml"/><Relationship Id="rId11" Type="http://schemas.openxmlformats.org/officeDocument/2006/relationships/image" Target="../media/image106.png"/><Relationship Id="rId5" Type="http://schemas.openxmlformats.org/officeDocument/2006/relationships/tags" Target="../tags/tag113.xml"/><Relationship Id="rId10" Type="http://schemas.openxmlformats.org/officeDocument/2006/relationships/image" Target="../media/image105.png"/><Relationship Id="rId4" Type="http://schemas.openxmlformats.org/officeDocument/2006/relationships/tags" Target="../tags/tag112.xml"/><Relationship Id="rId9" Type="http://schemas.openxmlformats.org/officeDocument/2006/relationships/image" Target="../media/image104.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08.pn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media/image107.png"/><Relationship Id="rId2" Type="http://schemas.openxmlformats.org/officeDocument/2006/relationships/tags" Target="../tags/tag115.xml"/><Relationship Id="rId16" Type="http://schemas.openxmlformats.org/officeDocument/2006/relationships/image" Target="../media/image111.png"/><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106.png"/><Relationship Id="rId5" Type="http://schemas.openxmlformats.org/officeDocument/2006/relationships/tags" Target="../tags/tag118.xml"/><Relationship Id="rId15" Type="http://schemas.openxmlformats.org/officeDocument/2006/relationships/image" Target="../media/image110.png"/><Relationship Id="rId10" Type="http://schemas.openxmlformats.org/officeDocument/2006/relationships/image" Target="../media/image104.png"/><Relationship Id="rId4" Type="http://schemas.openxmlformats.org/officeDocument/2006/relationships/tags" Target="../tags/tag117.xml"/><Relationship Id="rId9" Type="http://schemas.openxmlformats.org/officeDocument/2006/relationships/notesSlide" Target="../notesSlides/notesSlide13.xml"/><Relationship Id="rId14" Type="http://schemas.openxmlformats.org/officeDocument/2006/relationships/image" Target="../media/image109.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116.png"/><Relationship Id="rId3" Type="http://schemas.openxmlformats.org/officeDocument/2006/relationships/tags" Target="../tags/tag123.xml"/><Relationship Id="rId7" Type="http://schemas.openxmlformats.org/officeDocument/2006/relationships/slideLayout" Target="../slideLayouts/slideLayout2.xml"/><Relationship Id="rId12" Type="http://schemas.openxmlformats.org/officeDocument/2006/relationships/image" Target="../media/image115.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image" Target="../media/image114.emf"/><Relationship Id="rId5" Type="http://schemas.openxmlformats.org/officeDocument/2006/relationships/tags" Target="../tags/tag125.xml"/><Relationship Id="rId15" Type="http://schemas.openxmlformats.org/officeDocument/2006/relationships/image" Target="../media/image89.png"/><Relationship Id="rId10" Type="http://schemas.openxmlformats.org/officeDocument/2006/relationships/image" Target="../media/image113.emf"/><Relationship Id="rId4" Type="http://schemas.openxmlformats.org/officeDocument/2006/relationships/tags" Target="../tags/tag124.xml"/><Relationship Id="rId9" Type="http://schemas.openxmlformats.org/officeDocument/2006/relationships/image" Target="../media/image112.png"/><Relationship Id="rId14" Type="http://schemas.openxmlformats.org/officeDocument/2006/relationships/image" Target="../media/image88.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118.emf"/><Relationship Id="rId3" Type="http://schemas.openxmlformats.org/officeDocument/2006/relationships/tags" Target="../tags/tag129.xml"/><Relationship Id="rId7" Type="http://schemas.openxmlformats.org/officeDocument/2006/relationships/slideLayout" Target="../slideLayouts/slideLayout2.xml"/><Relationship Id="rId12" Type="http://schemas.openxmlformats.org/officeDocument/2006/relationships/image" Target="../media/image116.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image" Target="../media/image115.png"/><Relationship Id="rId5" Type="http://schemas.openxmlformats.org/officeDocument/2006/relationships/tags" Target="../tags/tag131.xml"/><Relationship Id="rId15" Type="http://schemas.openxmlformats.org/officeDocument/2006/relationships/image" Target="../media/image89.png"/><Relationship Id="rId10" Type="http://schemas.openxmlformats.org/officeDocument/2006/relationships/image" Target="../media/image114.emf"/><Relationship Id="rId4" Type="http://schemas.openxmlformats.org/officeDocument/2006/relationships/tags" Target="../tags/tag130.xml"/><Relationship Id="rId9" Type="http://schemas.openxmlformats.org/officeDocument/2006/relationships/image" Target="../media/image117.png"/><Relationship Id="rId1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123.emf"/><Relationship Id="rId3" Type="http://schemas.openxmlformats.org/officeDocument/2006/relationships/tags" Target="../tags/tag135.xml"/><Relationship Id="rId7" Type="http://schemas.openxmlformats.org/officeDocument/2006/relationships/slideLayout" Target="../slideLayouts/slideLayout2.xml"/><Relationship Id="rId12" Type="http://schemas.openxmlformats.org/officeDocument/2006/relationships/image" Target="../media/image122.emf"/><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image" Target="../media/image116.png"/><Relationship Id="rId5" Type="http://schemas.openxmlformats.org/officeDocument/2006/relationships/tags" Target="../tags/tag137.xml"/><Relationship Id="rId15" Type="http://schemas.openxmlformats.org/officeDocument/2006/relationships/image" Target="../media/image89.png"/><Relationship Id="rId10" Type="http://schemas.openxmlformats.org/officeDocument/2006/relationships/image" Target="../media/image115.png"/><Relationship Id="rId4" Type="http://schemas.openxmlformats.org/officeDocument/2006/relationships/tags" Target="../tags/tag136.xml"/><Relationship Id="rId9" Type="http://schemas.openxmlformats.org/officeDocument/2006/relationships/image" Target="../media/image117.png"/><Relationship Id="rId14" Type="http://schemas.openxmlformats.org/officeDocument/2006/relationships/image" Target="../media/image88.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tags" Target="../tags/tag151.xml"/><Relationship Id="rId18" Type="http://schemas.openxmlformats.org/officeDocument/2006/relationships/image" Target="../media/image116.png"/><Relationship Id="rId26" Type="http://schemas.openxmlformats.org/officeDocument/2006/relationships/image" Target="../media/image88.png"/><Relationship Id="rId3" Type="http://schemas.openxmlformats.org/officeDocument/2006/relationships/tags" Target="../tags/tag141.xml"/><Relationship Id="rId21" Type="http://schemas.openxmlformats.org/officeDocument/2006/relationships/image" Target="../media/image115.png"/><Relationship Id="rId7" Type="http://schemas.openxmlformats.org/officeDocument/2006/relationships/tags" Target="../tags/tag145.xml"/><Relationship Id="rId12" Type="http://schemas.openxmlformats.org/officeDocument/2006/relationships/tags" Target="../tags/tag150.xml"/><Relationship Id="rId17" Type="http://schemas.openxmlformats.org/officeDocument/2006/relationships/image" Target="../media/image117.png"/><Relationship Id="rId25" Type="http://schemas.openxmlformats.org/officeDocument/2006/relationships/image" Target="../media/image111.png"/><Relationship Id="rId2" Type="http://schemas.openxmlformats.org/officeDocument/2006/relationships/tags" Target="../tags/tag140.xml"/><Relationship Id="rId16" Type="http://schemas.openxmlformats.org/officeDocument/2006/relationships/notesSlide" Target="../notesSlides/notesSlide18.xml"/><Relationship Id="rId20" Type="http://schemas.openxmlformats.org/officeDocument/2006/relationships/image" Target="../media/image125.emf"/><Relationship Id="rId29" Type="http://schemas.openxmlformats.org/officeDocument/2006/relationships/image" Target="../media/image128.png"/><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tags" Target="../tags/tag149.xml"/><Relationship Id="rId24" Type="http://schemas.openxmlformats.org/officeDocument/2006/relationships/image" Target="../media/image109.png"/><Relationship Id="rId5" Type="http://schemas.openxmlformats.org/officeDocument/2006/relationships/tags" Target="../tags/tag143.xml"/><Relationship Id="rId15" Type="http://schemas.openxmlformats.org/officeDocument/2006/relationships/slideLayout" Target="../slideLayouts/slideLayout2.xml"/><Relationship Id="rId23" Type="http://schemas.openxmlformats.org/officeDocument/2006/relationships/image" Target="../media/image108.png"/><Relationship Id="rId28" Type="http://schemas.openxmlformats.org/officeDocument/2006/relationships/image" Target="../media/image127.png"/><Relationship Id="rId10" Type="http://schemas.openxmlformats.org/officeDocument/2006/relationships/tags" Target="../tags/tag148.xml"/><Relationship Id="rId19" Type="http://schemas.openxmlformats.org/officeDocument/2006/relationships/image" Target="../media/image124.emf"/><Relationship Id="rId31" Type="http://schemas.openxmlformats.org/officeDocument/2006/relationships/image" Target="../media/image130.png"/><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tags" Target="../tags/tag152.xml"/><Relationship Id="rId22" Type="http://schemas.openxmlformats.org/officeDocument/2006/relationships/image" Target="../media/image126.png"/><Relationship Id="rId27" Type="http://schemas.openxmlformats.org/officeDocument/2006/relationships/image" Target="../media/image89.png"/><Relationship Id="rId30" Type="http://schemas.openxmlformats.org/officeDocument/2006/relationships/image" Target="../media/image129.png"/></Relationships>
</file>

<file path=ppt/slides/_rels/slide21.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18" Type="http://schemas.openxmlformats.org/officeDocument/2006/relationships/image" Target="../media/image26.png"/><Relationship Id="rId26" Type="http://schemas.openxmlformats.org/officeDocument/2006/relationships/image" Target="../media/image89.png"/><Relationship Id="rId3" Type="http://schemas.openxmlformats.org/officeDocument/2006/relationships/tags" Target="../tags/tag155.xml"/><Relationship Id="rId21" Type="http://schemas.openxmlformats.org/officeDocument/2006/relationships/image" Target="../media/image51.png"/><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image" Target="../media/image49.png"/><Relationship Id="rId25" Type="http://schemas.openxmlformats.org/officeDocument/2006/relationships/image" Target="../media/image132.emf"/><Relationship Id="rId2" Type="http://schemas.openxmlformats.org/officeDocument/2006/relationships/tags" Target="../tags/tag154.xml"/><Relationship Id="rId16" Type="http://schemas.openxmlformats.org/officeDocument/2006/relationships/notesSlide" Target="../notesSlides/notesSlide19.xml"/><Relationship Id="rId20" Type="http://schemas.openxmlformats.org/officeDocument/2006/relationships/image" Target="../media/image50.png"/><Relationship Id="rId29" Type="http://schemas.openxmlformats.org/officeDocument/2006/relationships/image" Target="../media/image134.png"/><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24" Type="http://schemas.openxmlformats.org/officeDocument/2006/relationships/image" Target="../media/image31.png"/><Relationship Id="rId5" Type="http://schemas.openxmlformats.org/officeDocument/2006/relationships/tags" Target="../tags/tag157.xml"/><Relationship Id="rId15" Type="http://schemas.openxmlformats.org/officeDocument/2006/relationships/slideLayout" Target="../slideLayouts/slideLayout2.xml"/><Relationship Id="rId23" Type="http://schemas.openxmlformats.org/officeDocument/2006/relationships/image" Target="../media/image131.png"/><Relationship Id="rId28" Type="http://schemas.openxmlformats.org/officeDocument/2006/relationships/image" Target="../media/image133.png"/><Relationship Id="rId10" Type="http://schemas.openxmlformats.org/officeDocument/2006/relationships/tags" Target="../tags/tag162.xml"/><Relationship Id="rId19" Type="http://schemas.openxmlformats.org/officeDocument/2006/relationships/image" Target="../media/image27.png"/><Relationship Id="rId31" Type="http://schemas.openxmlformats.org/officeDocument/2006/relationships/image" Target="../media/image136.png"/><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135.png"/></Relationships>
</file>

<file path=ppt/slides/_rels/slide22.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tags" Target="../tags/tag179.xml"/><Relationship Id="rId18" Type="http://schemas.openxmlformats.org/officeDocument/2006/relationships/image" Target="../media/image139.png"/><Relationship Id="rId26" Type="http://schemas.openxmlformats.org/officeDocument/2006/relationships/image" Target="../media/image27.png"/><Relationship Id="rId3" Type="http://schemas.openxmlformats.org/officeDocument/2006/relationships/tags" Target="../tags/tag169.xml"/><Relationship Id="rId21" Type="http://schemas.openxmlformats.org/officeDocument/2006/relationships/image" Target="../media/image135.png"/><Relationship Id="rId7" Type="http://schemas.openxmlformats.org/officeDocument/2006/relationships/tags" Target="../tags/tag173.xml"/><Relationship Id="rId12" Type="http://schemas.openxmlformats.org/officeDocument/2006/relationships/tags" Target="../tags/tag178.xml"/><Relationship Id="rId17" Type="http://schemas.openxmlformats.org/officeDocument/2006/relationships/image" Target="../media/image138.png"/><Relationship Id="rId25" Type="http://schemas.openxmlformats.org/officeDocument/2006/relationships/image" Target="../media/image26.png"/><Relationship Id="rId2" Type="http://schemas.openxmlformats.org/officeDocument/2006/relationships/tags" Target="../tags/tag168.xml"/><Relationship Id="rId16" Type="http://schemas.openxmlformats.org/officeDocument/2006/relationships/image" Target="../media/image137.emf"/><Relationship Id="rId20" Type="http://schemas.openxmlformats.org/officeDocument/2006/relationships/image" Target="../media/image134.png"/><Relationship Id="rId29" Type="http://schemas.openxmlformats.org/officeDocument/2006/relationships/image" Target="../media/image31.png"/><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24" Type="http://schemas.openxmlformats.org/officeDocument/2006/relationships/image" Target="../media/image49.png"/><Relationship Id="rId5" Type="http://schemas.openxmlformats.org/officeDocument/2006/relationships/tags" Target="../tags/tag171.xml"/><Relationship Id="rId15" Type="http://schemas.openxmlformats.org/officeDocument/2006/relationships/notesSlide" Target="../notesSlides/notesSlide20.xml"/><Relationship Id="rId23" Type="http://schemas.openxmlformats.org/officeDocument/2006/relationships/image" Target="../media/image48.png"/><Relationship Id="rId28" Type="http://schemas.openxmlformats.org/officeDocument/2006/relationships/image" Target="../media/image51.png"/><Relationship Id="rId10" Type="http://schemas.openxmlformats.org/officeDocument/2006/relationships/tags" Target="../tags/tag176.xml"/><Relationship Id="rId19" Type="http://schemas.openxmlformats.org/officeDocument/2006/relationships/image" Target="../media/image140.png"/><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slideLayout" Target="../slideLayouts/slideLayout2.xml"/><Relationship Id="rId22" Type="http://schemas.openxmlformats.org/officeDocument/2006/relationships/image" Target="../media/image38.png"/><Relationship Id="rId27"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2.xml"/><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tags" Target="../tags/tag3.xml"/><Relationship Id="rId21" Type="http://schemas.openxmlformats.org/officeDocument/2006/relationships/image" Target="../media/image15.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1.png"/><Relationship Id="rId25" Type="http://schemas.openxmlformats.org/officeDocument/2006/relationships/image" Target="../media/image19.png"/><Relationship Id="rId2" Type="http://schemas.openxmlformats.org/officeDocument/2006/relationships/tags" Target="../tags/tag2.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8.png"/><Relationship Id="rId5" Type="http://schemas.openxmlformats.org/officeDocument/2006/relationships/tags" Target="../tags/tag5.xml"/><Relationship Id="rId15" Type="http://schemas.openxmlformats.org/officeDocument/2006/relationships/image" Target="../media/image9.png"/><Relationship Id="rId23" Type="http://schemas.openxmlformats.org/officeDocument/2006/relationships/image" Target="../media/image17.png"/><Relationship Id="rId10" Type="http://schemas.openxmlformats.org/officeDocument/2006/relationships/tags" Target="../tags/tag10.xml"/><Relationship Id="rId19" Type="http://schemas.openxmlformats.org/officeDocument/2006/relationships/image" Target="../media/image1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tif"/><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image" Target="../media/image25.png"/><Relationship Id="rId39" Type="http://schemas.openxmlformats.org/officeDocument/2006/relationships/image" Target="../media/image38.png"/><Relationship Id="rId3" Type="http://schemas.openxmlformats.org/officeDocument/2006/relationships/tags" Target="../tags/tag15.xml"/><Relationship Id="rId21" Type="http://schemas.openxmlformats.org/officeDocument/2006/relationships/notesSlide" Target="../notesSlides/notesSlide3.xml"/><Relationship Id="rId34" Type="http://schemas.openxmlformats.org/officeDocument/2006/relationships/image" Target="../media/image33.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slideLayout" Target="../slideLayouts/slideLayout2.xml"/><Relationship Id="rId29" Type="http://schemas.openxmlformats.org/officeDocument/2006/relationships/image" Target="../media/image28.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image" Target="../media/image30.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image" Target="../media/image21.emf"/><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slideLayout" Target="../slideLayouts/slideLayout2.xml"/><Relationship Id="rId18" Type="http://schemas.openxmlformats.org/officeDocument/2006/relationships/image" Target="../media/image42.png"/><Relationship Id="rId3" Type="http://schemas.openxmlformats.org/officeDocument/2006/relationships/tags" Target="../tags/tag34.xml"/><Relationship Id="rId21" Type="http://schemas.openxmlformats.org/officeDocument/2006/relationships/image" Target="../media/image45.emf"/><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41.emf"/><Relationship Id="rId25" Type="http://schemas.openxmlformats.org/officeDocument/2006/relationships/image" Target="../media/image48.png"/><Relationship Id="rId2" Type="http://schemas.openxmlformats.org/officeDocument/2006/relationships/tags" Target="../tags/tag33.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image" Target="../media/image47.png"/><Relationship Id="rId5" Type="http://schemas.openxmlformats.org/officeDocument/2006/relationships/tags" Target="../tags/tag36.xml"/><Relationship Id="rId15" Type="http://schemas.openxmlformats.org/officeDocument/2006/relationships/image" Target="../media/image39.png"/><Relationship Id="rId23" Type="http://schemas.openxmlformats.org/officeDocument/2006/relationships/image" Target="../media/image38.png"/><Relationship Id="rId10" Type="http://schemas.openxmlformats.org/officeDocument/2006/relationships/tags" Target="../tags/tag41.xml"/><Relationship Id="rId19" Type="http://schemas.openxmlformats.org/officeDocument/2006/relationships/image" Target="../media/image43.emf"/><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notesSlide" Target="../notesSlides/notesSlide4.xml"/><Relationship Id="rId22"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slideLayout" Target="../slideLayouts/slideLayout2.xml"/><Relationship Id="rId26" Type="http://schemas.openxmlformats.org/officeDocument/2006/relationships/image" Target="../media/image32.png"/><Relationship Id="rId3" Type="http://schemas.openxmlformats.org/officeDocument/2006/relationships/tags" Target="../tags/tag46.xml"/><Relationship Id="rId21" Type="http://schemas.openxmlformats.org/officeDocument/2006/relationships/image" Target="../media/image27.png"/><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image" Target="../media/image31.png"/><Relationship Id="rId33" Type="http://schemas.openxmlformats.org/officeDocument/2006/relationships/image" Target="../media/image34.png"/><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image" Target="../media/image26.png"/><Relationship Id="rId29" Type="http://schemas.openxmlformats.org/officeDocument/2006/relationships/image" Target="../media/image51.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24" Type="http://schemas.openxmlformats.org/officeDocument/2006/relationships/image" Target="../media/image30.png"/><Relationship Id="rId32" Type="http://schemas.openxmlformats.org/officeDocument/2006/relationships/image" Target="../media/image33.png"/><Relationship Id="rId5" Type="http://schemas.openxmlformats.org/officeDocument/2006/relationships/tags" Target="../tags/tag48.xml"/><Relationship Id="rId15" Type="http://schemas.openxmlformats.org/officeDocument/2006/relationships/tags" Target="../tags/tag58.xml"/><Relationship Id="rId23" Type="http://schemas.openxmlformats.org/officeDocument/2006/relationships/image" Target="../media/image29.png"/><Relationship Id="rId28" Type="http://schemas.openxmlformats.org/officeDocument/2006/relationships/image" Target="../media/image50.png"/><Relationship Id="rId10" Type="http://schemas.openxmlformats.org/officeDocument/2006/relationships/tags" Target="../tags/tag53.xml"/><Relationship Id="rId19" Type="http://schemas.openxmlformats.org/officeDocument/2006/relationships/notesSlide" Target="../notesSlides/notesSlide5.xml"/><Relationship Id="rId31" Type="http://schemas.openxmlformats.org/officeDocument/2006/relationships/image" Target="../media/image206.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image" Target="../media/image28.png"/><Relationship Id="rId27" Type="http://schemas.openxmlformats.org/officeDocument/2006/relationships/image" Target="../media/image49.png"/><Relationship Id="rId30" Type="http://schemas.openxmlformats.org/officeDocument/2006/relationships/image" Target="../media/image205.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tags" Target="../tags/tag63.xml"/><Relationship Id="rId21" Type="http://schemas.openxmlformats.org/officeDocument/2006/relationships/image" Target="../media/image62.png"/><Relationship Id="rId7" Type="http://schemas.openxmlformats.org/officeDocument/2006/relationships/tags" Target="../tags/tag67.xml"/><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tags" Target="../tags/tag62.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notesSlide" Target="../notesSlides/notesSlide7.xml"/><Relationship Id="rId5" Type="http://schemas.openxmlformats.org/officeDocument/2006/relationships/tags" Target="../tags/tag65.xml"/><Relationship Id="rId15" Type="http://schemas.openxmlformats.org/officeDocument/2006/relationships/image" Target="../media/image56.png"/><Relationship Id="rId10" Type="http://schemas.openxmlformats.org/officeDocument/2006/relationships/slideLayout" Target="../slideLayouts/slideLayout2.xml"/><Relationship Id="rId19" Type="http://schemas.openxmlformats.org/officeDocument/2006/relationships/image" Target="../media/image60.png"/><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8534400" cy="2362199"/>
          </a:xfrm>
        </p:spPr>
        <p:txBody>
          <a:bodyPr>
            <a:noAutofit/>
          </a:bodyPr>
          <a:lstStyle/>
          <a:p>
            <a:r>
              <a:rPr lang="en-US" sz="4200" dirty="0" smtClean="0">
                <a:solidFill>
                  <a:srgbClr val="003300"/>
                </a:solidFill>
                <a:latin typeface="Californian FB" panose="0207040306080B030204" pitchFamily="18" charset="0"/>
              </a:rPr>
              <a:t>Non-Hermitian Plasmonic Nanoantennas</a:t>
            </a:r>
            <a:endParaRPr lang="en-US" sz="4200" dirty="0">
              <a:solidFill>
                <a:srgbClr val="003300"/>
              </a:solidFill>
              <a:latin typeface="Californian FB" panose="0207040306080B030204" pitchFamily="18" charset="0"/>
            </a:endParaRPr>
          </a:p>
        </p:txBody>
      </p:sp>
      <p:sp>
        <p:nvSpPr>
          <p:cNvPr id="3" name="Subtitle 2"/>
          <p:cNvSpPr>
            <a:spLocks noGrp="1"/>
          </p:cNvSpPr>
          <p:nvPr>
            <p:ph type="subTitle" idx="1"/>
          </p:nvPr>
        </p:nvSpPr>
        <p:spPr>
          <a:xfrm>
            <a:off x="838200" y="3370509"/>
            <a:ext cx="7696200" cy="2438400"/>
          </a:xfrm>
        </p:spPr>
        <p:txBody>
          <a:bodyPr>
            <a:normAutofit fontScale="47500" lnSpcReduction="20000"/>
          </a:bodyPr>
          <a:lstStyle/>
          <a:p>
            <a:pPr>
              <a:lnSpc>
                <a:spcPct val="170000"/>
              </a:lnSpc>
            </a:pPr>
            <a:r>
              <a:rPr lang="en-US" sz="6700" dirty="0">
                <a:solidFill>
                  <a:schemeClr val="tx1"/>
                </a:solidFill>
                <a:latin typeface="Book Antiqua" panose="02040602050305030304" pitchFamily="18" charset="0"/>
              </a:rPr>
              <a:t>Amin </a:t>
            </a:r>
            <a:r>
              <a:rPr lang="en-US" sz="6700" dirty="0" smtClean="0">
                <a:solidFill>
                  <a:schemeClr val="tx1"/>
                </a:solidFill>
                <a:latin typeface="Book Antiqua" panose="02040602050305030304" pitchFamily="18" charset="0"/>
              </a:rPr>
              <a:t>Tayebi and Scott Rice</a:t>
            </a:r>
            <a:endParaRPr lang="en-US" sz="6700" dirty="0">
              <a:solidFill>
                <a:schemeClr val="tx1"/>
              </a:solidFill>
              <a:latin typeface="Book Antiqua" panose="02040602050305030304" pitchFamily="18" charset="0"/>
            </a:endParaRPr>
          </a:p>
          <a:p>
            <a:endParaRPr lang="en-US" sz="3400" b="1" dirty="0">
              <a:solidFill>
                <a:schemeClr val="tx1">
                  <a:lumMod val="65000"/>
                  <a:lumOff val="35000"/>
                </a:schemeClr>
              </a:solidFill>
            </a:endParaRPr>
          </a:p>
          <a:p>
            <a:r>
              <a:rPr lang="en-US" sz="3400" dirty="0" smtClean="0">
                <a:solidFill>
                  <a:schemeClr val="tx1">
                    <a:lumMod val="65000"/>
                    <a:lumOff val="35000"/>
                  </a:schemeClr>
                </a:solidFill>
              </a:rPr>
              <a:t>Department </a:t>
            </a:r>
            <a:r>
              <a:rPr lang="en-US" sz="3400" dirty="0">
                <a:solidFill>
                  <a:schemeClr val="tx1">
                    <a:lumMod val="65000"/>
                    <a:lumOff val="35000"/>
                  </a:schemeClr>
                </a:solidFill>
              </a:rPr>
              <a:t>of Electrical and Computer Engineering</a:t>
            </a:r>
            <a:r>
              <a:rPr lang="en-US" sz="3400" dirty="0" smtClean="0">
                <a:solidFill>
                  <a:schemeClr val="tx1">
                    <a:lumMod val="65000"/>
                    <a:lumOff val="35000"/>
                  </a:schemeClr>
                </a:solidFill>
              </a:rPr>
              <a:t>,</a:t>
            </a:r>
          </a:p>
          <a:p>
            <a:r>
              <a:rPr lang="en-US" sz="3400" dirty="0" smtClean="0">
                <a:solidFill>
                  <a:schemeClr val="tx1">
                    <a:lumMod val="65000"/>
                    <a:lumOff val="35000"/>
                  </a:schemeClr>
                </a:solidFill>
              </a:rPr>
              <a:t> </a:t>
            </a:r>
            <a:r>
              <a:rPr lang="en-US" sz="3400" dirty="0">
                <a:solidFill>
                  <a:schemeClr val="tx1">
                    <a:lumMod val="65000"/>
                    <a:lumOff val="35000"/>
                  </a:schemeClr>
                </a:solidFill>
              </a:rPr>
              <a:t>Department of </a:t>
            </a:r>
            <a:r>
              <a:rPr lang="en-US" sz="3400" dirty="0" smtClean="0">
                <a:solidFill>
                  <a:schemeClr val="tx1">
                    <a:lumMod val="65000"/>
                    <a:lumOff val="35000"/>
                  </a:schemeClr>
                </a:solidFill>
              </a:rPr>
              <a:t>Physics and Astronomy,</a:t>
            </a:r>
            <a:endParaRPr lang="en-US" sz="3400" dirty="0">
              <a:solidFill>
                <a:schemeClr val="tx1">
                  <a:lumMod val="65000"/>
                  <a:lumOff val="35000"/>
                </a:schemeClr>
              </a:solidFill>
            </a:endParaRPr>
          </a:p>
          <a:p>
            <a:r>
              <a:rPr lang="en-US" sz="3400" dirty="0">
                <a:solidFill>
                  <a:schemeClr val="tx1">
                    <a:lumMod val="65000"/>
                    <a:lumOff val="35000"/>
                  </a:schemeClr>
                </a:solidFill>
              </a:rPr>
              <a:t>Michigan State </a:t>
            </a:r>
            <a:r>
              <a:rPr lang="en-US" sz="3400" dirty="0" smtClean="0">
                <a:solidFill>
                  <a:schemeClr val="tx1">
                    <a:lumMod val="65000"/>
                    <a:lumOff val="35000"/>
                  </a:schemeClr>
                </a:solidFill>
              </a:rPr>
              <a:t>University</a:t>
            </a:r>
          </a:p>
          <a:p>
            <a:endParaRPr lang="en-US" sz="3400" dirty="0">
              <a:solidFill>
                <a:schemeClr val="tx1">
                  <a:lumMod val="65000"/>
                  <a:lumOff val="35000"/>
                </a:schemeClr>
              </a:solidFill>
            </a:endParaRPr>
          </a:p>
          <a:p>
            <a:r>
              <a:rPr lang="en-US" sz="2900" dirty="0" smtClean="0">
                <a:solidFill>
                  <a:schemeClr val="tx1">
                    <a:lumMod val="65000"/>
                    <a:lumOff val="35000"/>
                  </a:schemeClr>
                </a:solidFill>
              </a:rPr>
              <a:t>03/09/2017</a:t>
            </a:r>
            <a:endParaRPr lang="en-US" sz="2900" dirty="0">
              <a:solidFill>
                <a:schemeClr val="tx1">
                  <a:lumMod val="65000"/>
                  <a:lumOff val="35000"/>
                </a:schemeClr>
              </a:solidFill>
            </a:endParaRPr>
          </a:p>
          <a:p>
            <a:endParaRPr lang="en-US" dirty="0"/>
          </a:p>
        </p:txBody>
      </p:sp>
    </p:spTree>
    <p:extLst>
      <p:ext uri="{BB962C8B-B14F-4D97-AF65-F5344CB8AC3E}">
        <p14:creationId xmlns:p14="http://schemas.microsoft.com/office/powerpoint/2010/main" val="3799837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18" y="214751"/>
            <a:ext cx="8686801" cy="811244"/>
          </a:xfrm>
        </p:spPr>
        <p:txBody>
          <a:bodyPr>
            <a:noAutofit/>
          </a:bodyPr>
          <a:lstStyle/>
          <a:p>
            <a:r>
              <a:rPr lang="en-US" sz="3200" dirty="0" smtClean="0">
                <a:solidFill>
                  <a:srgbClr val="003300"/>
                </a:solidFill>
                <a:latin typeface="Constantia" panose="02030602050306030303" pitchFamily="18" charset="0"/>
              </a:rPr>
              <a:t>Single metallic sphere</a:t>
            </a:r>
            <a:endParaRPr lang="en-US" sz="32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457200" y="990601"/>
            <a:ext cx="8229600" cy="5135564"/>
          </a:xfrm>
        </p:spPr>
        <p:txBody>
          <a:bodyPr/>
          <a:lstStyle/>
          <a:p>
            <a:r>
              <a:rPr lang="en-US" sz="2000" dirty="0" smtClean="0">
                <a:solidFill>
                  <a:schemeClr val="tx1"/>
                </a:solidFill>
                <a:latin typeface="Book Antiqua" panose="02040602050305030304" pitchFamily="18" charset="0"/>
              </a:rPr>
              <a:t>Consider a time harmonic of the form </a:t>
            </a: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r>
              <a:rPr lang="en-US" sz="2000" dirty="0" smtClean="0">
                <a:latin typeface="Book Antiqua" panose="02040602050305030304" pitchFamily="18" charset="0"/>
              </a:rPr>
              <a:t>The TM mode solutions are given by</a:t>
            </a:r>
            <a:endParaRPr lang="en-US" sz="2000" dirty="0" smtClean="0">
              <a:solidFill>
                <a:schemeClr val="tx1"/>
              </a:solidFill>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6" name="Oval 5"/>
          <p:cNvSpPr/>
          <p:nvPr/>
        </p:nvSpPr>
        <p:spPr>
          <a:xfrm>
            <a:off x="6970815" y="1910908"/>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 name="Picture 4095"/>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5252855" y="1049744"/>
            <a:ext cx="850285" cy="284952"/>
          </a:xfrm>
          <a:prstGeom prst="rect">
            <a:avLst/>
          </a:prstGeom>
        </p:spPr>
      </p:pic>
      <p:pic>
        <p:nvPicPr>
          <p:cNvPr id="9" name="Picture 8"/>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1112322" y="1531848"/>
            <a:ext cx="2278095" cy="307810"/>
          </a:xfrm>
          <a:prstGeom prst="rect">
            <a:avLst/>
          </a:prstGeom>
        </p:spPr>
      </p:pic>
      <p:pic>
        <p:nvPicPr>
          <p:cNvPr id="11" name="Picture 10"/>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961529" y="2044389"/>
            <a:ext cx="2523888" cy="608077"/>
          </a:xfrm>
          <a:prstGeom prst="rect">
            <a:avLst/>
          </a:prstGeom>
        </p:spPr>
      </p:pic>
      <p:sp>
        <p:nvSpPr>
          <p:cNvPr id="13" name="TextBox 12"/>
          <p:cNvSpPr txBox="1"/>
          <p:nvPr/>
        </p:nvSpPr>
        <p:spPr>
          <a:xfrm>
            <a:off x="6735294" y="940304"/>
            <a:ext cx="1678378" cy="646331"/>
          </a:xfrm>
          <a:prstGeom prst="rect">
            <a:avLst/>
          </a:prstGeom>
          <a:noFill/>
        </p:spPr>
        <p:txBody>
          <a:bodyPr wrap="square" rtlCol="0">
            <a:spAutoFit/>
          </a:bodyPr>
          <a:lstStyle/>
          <a:p>
            <a:pPr algn="ctr"/>
            <a:r>
              <a:rPr lang="en-US" dirty="0" smtClean="0">
                <a:latin typeface="Book Antiqua" panose="02040602050305030304" pitchFamily="18" charset="0"/>
                <a:cs typeface="Gotham Book"/>
              </a:rPr>
              <a:t>Silver sphere of radius </a:t>
            </a:r>
            <a:endParaRPr lang="en-US" dirty="0">
              <a:latin typeface="Book Antiqua" panose="02040602050305030304" pitchFamily="18" charset="0"/>
              <a:cs typeface="Gotham Book"/>
            </a:endParaRPr>
          </a:p>
        </p:txBody>
      </p:sp>
      <p:pic>
        <p:nvPicPr>
          <p:cNvPr id="12" name="Picture 11"/>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6177150" y="2443428"/>
            <a:ext cx="2794666" cy="635429"/>
          </a:xfrm>
          <a:prstGeom prst="rect">
            <a:avLst/>
          </a:prstGeom>
        </p:spPr>
      </p:pic>
      <p:pic>
        <p:nvPicPr>
          <p:cNvPr id="14" name="Picture 13"/>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8112825" y="1348803"/>
            <a:ext cx="117333" cy="114286"/>
          </a:xfrm>
          <a:prstGeom prst="rect">
            <a:avLst/>
          </a:prstGeom>
        </p:spPr>
      </p:pic>
      <p:pic>
        <p:nvPicPr>
          <p:cNvPr id="17" name="Picture 16"/>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941832" y="3405249"/>
            <a:ext cx="4353580" cy="1664604"/>
          </a:xfrm>
          <a:prstGeom prst="rect">
            <a:avLst/>
          </a:prstGeom>
        </p:spPr>
      </p:pic>
      <p:pic>
        <p:nvPicPr>
          <p:cNvPr id="19" name="Picture 18"/>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1347850" y="5334000"/>
            <a:ext cx="2822028" cy="653661"/>
          </a:xfrm>
          <a:prstGeom prst="rect">
            <a:avLst/>
          </a:prstGeom>
        </p:spPr>
      </p:pic>
      <p:sp>
        <p:nvSpPr>
          <p:cNvPr id="21" name="TextBox 20"/>
          <p:cNvSpPr txBox="1"/>
          <p:nvPr/>
        </p:nvSpPr>
        <p:spPr>
          <a:xfrm>
            <a:off x="7162800" y="3405249"/>
            <a:ext cx="1678378" cy="523220"/>
          </a:xfrm>
          <a:prstGeom prst="rect">
            <a:avLst/>
          </a:prstGeom>
          <a:noFill/>
        </p:spPr>
        <p:txBody>
          <a:bodyPr wrap="square" rtlCol="0">
            <a:spAutoFit/>
          </a:bodyPr>
          <a:lstStyle/>
          <a:p>
            <a:pPr algn="ctr"/>
            <a:r>
              <a:rPr lang="en-US" sz="1400" dirty="0">
                <a:latin typeface="Book Antiqua" panose="02040602050305030304" pitchFamily="18" charset="0"/>
                <a:cs typeface="Gotham Book"/>
              </a:rPr>
              <a:t>phenomenological parameter</a:t>
            </a:r>
          </a:p>
        </p:txBody>
      </p:sp>
      <p:sp>
        <p:nvSpPr>
          <p:cNvPr id="22" name="TextBox 21"/>
          <p:cNvSpPr txBox="1"/>
          <p:nvPr/>
        </p:nvSpPr>
        <p:spPr>
          <a:xfrm>
            <a:off x="7162800" y="4114800"/>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Bulk plasma frequency</a:t>
            </a:r>
            <a:endParaRPr lang="en-US" sz="1400" dirty="0">
              <a:latin typeface="Book Antiqua" panose="02040602050305030304" pitchFamily="18" charset="0"/>
              <a:cs typeface="Gotham Book"/>
            </a:endParaRPr>
          </a:p>
        </p:txBody>
      </p:sp>
      <p:pic>
        <p:nvPicPr>
          <p:cNvPr id="30" name="Picture 29"/>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302099" y="3501511"/>
            <a:ext cx="758857" cy="208762"/>
          </a:xfrm>
          <a:prstGeom prst="rect">
            <a:avLst/>
          </a:prstGeom>
        </p:spPr>
      </p:pic>
      <p:pic>
        <p:nvPicPr>
          <p:cNvPr id="31" name="Picture 30"/>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6239590" y="4237551"/>
            <a:ext cx="1003452" cy="198728"/>
          </a:xfrm>
          <a:prstGeom prst="rect">
            <a:avLst/>
          </a:prstGeom>
        </p:spPr>
      </p:pic>
      <p:sp>
        <p:nvSpPr>
          <p:cNvPr id="27" name="TextBox 26"/>
          <p:cNvSpPr txBox="1"/>
          <p:nvPr/>
        </p:nvSpPr>
        <p:spPr>
          <a:xfrm>
            <a:off x="7273636" y="4841175"/>
            <a:ext cx="1678378"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damping rate</a:t>
            </a:r>
            <a:endParaRPr lang="en-US" sz="1400" dirty="0">
              <a:latin typeface="Book Antiqua" panose="02040602050305030304" pitchFamily="18" charset="0"/>
              <a:cs typeface="Gotham Book"/>
            </a:endParaRPr>
          </a:p>
        </p:txBody>
      </p:sp>
      <p:pic>
        <p:nvPicPr>
          <p:cNvPr id="29" name="Picture 28"/>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a:off x="6180215" y="4908842"/>
            <a:ext cx="1149921" cy="217513"/>
          </a:xfrm>
          <a:prstGeom prst="rect">
            <a:avLst/>
          </a:prstGeom>
        </p:spPr>
      </p:pic>
    </p:spTree>
    <p:extLst>
      <p:ext uri="{BB962C8B-B14F-4D97-AF65-F5344CB8AC3E}">
        <p14:creationId xmlns:p14="http://schemas.microsoft.com/office/powerpoint/2010/main" val="2349340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18" y="214751"/>
            <a:ext cx="8686801" cy="811244"/>
          </a:xfrm>
        </p:spPr>
        <p:txBody>
          <a:bodyPr>
            <a:noAutofit/>
          </a:bodyPr>
          <a:lstStyle/>
          <a:p>
            <a:r>
              <a:rPr lang="en-US" sz="3200" dirty="0" smtClean="0">
                <a:solidFill>
                  <a:srgbClr val="003300"/>
                </a:solidFill>
                <a:latin typeface="Constantia" panose="02030602050306030303" pitchFamily="18" charset="0"/>
              </a:rPr>
              <a:t>Single metallic sphere</a:t>
            </a:r>
            <a:endParaRPr lang="en-US" sz="32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304800" y="990601"/>
            <a:ext cx="8382000" cy="5135564"/>
          </a:xfrm>
        </p:spPr>
        <p:txBody>
          <a:bodyPr/>
          <a:lstStyle/>
          <a:p>
            <a:r>
              <a:rPr lang="en-US" sz="2000" dirty="0">
                <a:latin typeface="Book Antiqua" panose="02040602050305030304" pitchFamily="18" charset="0"/>
              </a:rPr>
              <a:t>matching B.C’s  </a:t>
            </a:r>
            <a:r>
              <a:rPr lang="en-US" sz="2000" dirty="0" smtClean="0">
                <a:latin typeface="Book Antiqua" panose="02040602050305030304" pitchFamily="18" charset="0"/>
              </a:rPr>
              <a:t>    Eigen mode transcendental </a:t>
            </a:r>
            <a:r>
              <a:rPr lang="en-US" sz="2000" dirty="0" err="1" smtClean="0">
                <a:latin typeface="Book Antiqua" panose="02040602050305030304" pitchFamily="18" charset="0"/>
              </a:rPr>
              <a:t>eqn</a:t>
            </a:r>
            <a:r>
              <a:rPr lang="en-US" sz="2000" dirty="0" smtClean="0">
                <a:latin typeface="Book Antiqua" panose="02040602050305030304" pitchFamily="18" charset="0"/>
              </a:rPr>
              <a:t> </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6" name="Oval 5"/>
          <p:cNvSpPr/>
          <p:nvPr/>
        </p:nvSpPr>
        <p:spPr>
          <a:xfrm>
            <a:off x="6938530" y="1627439"/>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735294" y="643429"/>
            <a:ext cx="1678378" cy="646331"/>
          </a:xfrm>
          <a:prstGeom prst="rect">
            <a:avLst/>
          </a:prstGeom>
          <a:noFill/>
        </p:spPr>
        <p:txBody>
          <a:bodyPr wrap="square" rtlCol="0">
            <a:spAutoFit/>
          </a:bodyPr>
          <a:lstStyle/>
          <a:p>
            <a:pPr algn="ctr"/>
            <a:r>
              <a:rPr lang="en-US" dirty="0" smtClean="0">
                <a:latin typeface="Book Antiqua" panose="02040602050305030304" pitchFamily="18" charset="0"/>
                <a:cs typeface="Gotham Book"/>
              </a:rPr>
              <a:t>Silver sphere of radius </a:t>
            </a:r>
            <a:endParaRPr lang="en-US" dirty="0">
              <a:latin typeface="Book Antiqua" panose="02040602050305030304" pitchFamily="18" charset="0"/>
              <a:cs typeface="Gotham Book"/>
            </a:endParaRPr>
          </a:p>
        </p:txBody>
      </p:sp>
      <p:pic>
        <p:nvPicPr>
          <p:cNvPr id="12" name="Picture 11"/>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tretch>
            <a:fillRect/>
          </a:stretch>
        </p:blipFill>
        <p:spPr>
          <a:xfrm>
            <a:off x="7082407" y="2256139"/>
            <a:ext cx="1910860" cy="434476"/>
          </a:xfrm>
          <a:prstGeom prst="rect">
            <a:avLst/>
          </a:prstGeom>
        </p:spPr>
      </p:pic>
      <p:pic>
        <p:nvPicPr>
          <p:cNvPr id="14" name="Picture 13"/>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tretch>
            <a:fillRect/>
          </a:stretch>
        </p:blipFill>
        <p:spPr>
          <a:xfrm>
            <a:off x="8112825" y="1051928"/>
            <a:ext cx="117333" cy="114286"/>
          </a:xfrm>
          <a:prstGeom prst="rect">
            <a:avLst/>
          </a:prstGeom>
        </p:spPr>
      </p:pic>
      <p:pic>
        <p:nvPicPr>
          <p:cNvPr id="30" name="Picture 29"/>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tretch>
            <a:fillRect/>
          </a:stretch>
        </p:blipFill>
        <p:spPr>
          <a:xfrm>
            <a:off x="8349705" y="1450637"/>
            <a:ext cx="555901" cy="152929"/>
          </a:xfrm>
          <a:prstGeom prst="rect">
            <a:avLst/>
          </a:prstGeom>
        </p:spPr>
      </p:pic>
      <p:pic>
        <p:nvPicPr>
          <p:cNvPr id="31" name="Picture 30"/>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tretch>
            <a:fillRect/>
          </a:stretch>
        </p:blipFill>
        <p:spPr>
          <a:xfrm>
            <a:off x="8262042" y="1729979"/>
            <a:ext cx="731225" cy="144815"/>
          </a:xfrm>
          <a:prstGeom prst="rect">
            <a:avLst/>
          </a:prstGeom>
        </p:spPr>
      </p:pic>
      <p:pic>
        <p:nvPicPr>
          <p:cNvPr id="29" name="Picture 28"/>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tretch>
            <a:fillRect/>
          </a:stretch>
        </p:blipFill>
        <p:spPr>
          <a:xfrm>
            <a:off x="8171491" y="1987453"/>
            <a:ext cx="885830" cy="167559"/>
          </a:xfrm>
          <a:prstGeom prst="rect">
            <a:avLst/>
          </a:prstGeom>
        </p:spPr>
      </p:pic>
      <p:pic>
        <p:nvPicPr>
          <p:cNvPr id="5" name="Picture 4"/>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tretch>
            <a:fillRect/>
          </a:stretch>
        </p:blipFill>
        <p:spPr>
          <a:xfrm>
            <a:off x="685800" y="1596228"/>
            <a:ext cx="5058566" cy="663806"/>
          </a:xfrm>
          <a:prstGeom prst="rect">
            <a:avLst/>
          </a:prstGeom>
        </p:spPr>
      </p:pic>
      <p:pic>
        <p:nvPicPr>
          <p:cNvPr id="7" name="Picture 6"/>
          <p:cNvPicPr>
            <a:picLocks noChangeAspect="1"/>
          </p:cNvPicPr>
          <p:nvPr>
            <p:custDataLst>
              <p:tags r:id="rId7"/>
            </p:custDataLst>
          </p:nvPr>
        </p:nvPicPr>
        <p:blipFill>
          <a:blip r:embed="rId27" cstate="print">
            <a:extLst>
              <a:ext uri="{28A0092B-C50C-407E-A947-70E740481C1C}">
                <a14:useLocalDpi xmlns:a14="http://schemas.microsoft.com/office/drawing/2010/main" val="0"/>
              </a:ext>
            </a:extLst>
          </a:blip>
          <a:stretch>
            <a:fillRect/>
          </a:stretch>
        </p:blipFill>
        <p:spPr>
          <a:xfrm>
            <a:off x="6347218" y="1631257"/>
            <a:ext cx="615063" cy="152929"/>
          </a:xfrm>
          <a:prstGeom prst="rect">
            <a:avLst/>
          </a:prstGeom>
        </p:spPr>
      </p:pic>
      <p:pic>
        <p:nvPicPr>
          <p:cNvPr id="4101" name="Picture 5"/>
          <p:cNvPicPr>
            <a:picLocks noChangeAspect="1" noChangeArrowheads="1"/>
          </p:cNvPicPr>
          <p:nvPr/>
        </p:nvPicPr>
        <p:blipFill rotWithShape="1">
          <a:blip r:embed="rId28">
            <a:extLst>
              <a:ext uri="{28A0092B-C50C-407E-A947-70E740481C1C}">
                <a14:useLocalDpi xmlns:a14="http://schemas.microsoft.com/office/drawing/2010/main" val="0"/>
              </a:ext>
            </a:extLst>
          </a:blip>
          <a:srcRect l="20653"/>
          <a:stretch/>
        </p:blipFill>
        <p:spPr bwMode="auto">
          <a:xfrm>
            <a:off x="457199" y="2667000"/>
            <a:ext cx="3767793" cy="357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1"/>
          <p:cNvPicPr>
            <a:picLocks noChangeAspect="1"/>
          </p:cNvPicPr>
          <p:nvPr>
            <p:custDataLst>
              <p:tags r:id="rId8"/>
            </p:custDataLst>
          </p:nvPr>
        </p:nvPicPr>
        <p:blipFill>
          <a:blip r:embed="rId29" cstate="print">
            <a:extLst>
              <a:ext uri="{28A0092B-C50C-407E-A947-70E740481C1C}">
                <a14:useLocalDpi xmlns:a14="http://schemas.microsoft.com/office/drawing/2010/main" val="0"/>
              </a:ext>
            </a:extLst>
          </a:blip>
          <a:stretch>
            <a:fillRect/>
          </a:stretch>
        </p:blipFill>
        <p:spPr>
          <a:xfrm>
            <a:off x="3789225" y="2878775"/>
            <a:ext cx="367238" cy="176762"/>
          </a:xfrm>
          <a:prstGeom prst="rect">
            <a:avLst/>
          </a:prstGeom>
        </p:spPr>
      </p:pic>
      <p:pic>
        <p:nvPicPr>
          <p:cNvPr id="10" name="Picture 9"/>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tretch>
            <a:fillRect/>
          </a:stretch>
        </p:blipFill>
        <p:spPr>
          <a:xfrm>
            <a:off x="3817616" y="3710050"/>
            <a:ext cx="353524" cy="176762"/>
          </a:xfrm>
          <a:prstGeom prst="rect">
            <a:avLst/>
          </a:prstGeom>
        </p:spPr>
      </p:pic>
      <p:pic>
        <p:nvPicPr>
          <p:cNvPr id="15" name="Picture 14"/>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3910641" y="4135575"/>
            <a:ext cx="466286" cy="173714"/>
          </a:xfrm>
          <a:prstGeom prst="rect">
            <a:avLst/>
          </a:prstGeom>
        </p:spPr>
      </p:pic>
      <p:pic>
        <p:nvPicPr>
          <p:cNvPr id="16" name="Picture 15"/>
          <p:cNvPicPr>
            <a:picLocks noChangeAspect="1"/>
          </p:cNvPicPr>
          <p:nvPr>
            <p:custDataLst>
              <p:tags r:id="rId11"/>
            </p:custDataLst>
          </p:nvPr>
        </p:nvPicPr>
        <p:blipFill>
          <a:blip r:embed="rId32" cstate="print">
            <a:extLst>
              <a:ext uri="{28A0092B-C50C-407E-A947-70E740481C1C}">
                <a14:useLocalDpi xmlns:a14="http://schemas.microsoft.com/office/drawing/2010/main" val="0"/>
              </a:ext>
            </a:extLst>
          </a:blip>
          <a:stretch>
            <a:fillRect/>
          </a:stretch>
        </p:blipFill>
        <p:spPr>
          <a:xfrm>
            <a:off x="3796150" y="4576950"/>
            <a:ext cx="362667" cy="178286"/>
          </a:xfrm>
          <a:prstGeom prst="rect">
            <a:avLst/>
          </a:prstGeom>
        </p:spPr>
      </p:pic>
      <p:pic>
        <p:nvPicPr>
          <p:cNvPr id="18" name="Picture 17"/>
          <p:cNvPicPr>
            <a:picLocks noChangeAspect="1"/>
          </p:cNvPicPr>
          <p:nvPr>
            <p:custDataLst>
              <p:tags r:id="rId12"/>
            </p:custDataLst>
          </p:nvPr>
        </p:nvPicPr>
        <p:blipFill>
          <a:blip r:embed="rId33" cstate="print">
            <a:extLst>
              <a:ext uri="{28A0092B-C50C-407E-A947-70E740481C1C}">
                <a14:useLocalDpi xmlns:a14="http://schemas.microsoft.com/office/drawing/2010/main" val="0"/>
              </a:ext>
            </a:extLst>
          </a:blip>
          <a:stretch>
            <a:fillRect/>
          </a:stretch>
        </p:blipFill>
        <p:spPr>
          <a:xfrm>
            <a:off x="1898652" y="4817572"/>
            <a:ext cx="707200" cy="234420"/>
          </a:xfrm>
          <a:prstGeom prst="rect">
            <a:avLst/>
          </a:prstGeom>
        </p:spPr>
      </p:pic>
      <p:pic>
        <p:nvPicPr>
          <p:cNvPr id="23" name="Picture 22"/>
          <p:cNvPicPr>
            <a:picLocks noChangeAspect="1"/>
          </p:cNvPicPr>
          <p:nvPr>
            <p:custDataLst>
              <p:tags r:id="rId13"/>
            </p:custDataLst>
          </p:nvPr>
        </p:nvPicPr>
        <p:blipFill>
          <a:blip r:embed="rId34" cstate="print">
            <a:extLst>
              <a:ext uri="{28A0092B-C50C-407E-A947-70E740481C1C}">
                <a14:useLocalDpi xmlns:a14="http://schemas.microsoft.com/office/drawing/2010/main" val="0"/>
              </a:ext>
            </a:extLst>
          </a:blip>
          <a:stretch>
            <a:fillRect/>
          </a:stretch>
        </p:blipFill>
        <p:spPr>
          <a:xfrm>
            <a:off x="2712032" y="3092926"/>
            <a:ext cx="685799" cy="221767"/>
          </a:xfrm>
          <a:prstGeom prst="rect">
            <a:avLst/>
          </a:prstGeom>
        </p:spPr>
      </p:pic>
      <p:pic>
        <p:nvPicPr>
          <p:cNvPr id="4103" name="Picture 7 2"/>
          <p:cNvPicPr>
            <a:picLocks noChangeAspect="1" noChangeArrowheads="1"/>
          </p:cNvPicPr>
          <p:nvPr/>
        </p:nvPicPr>
        <p:blipFill rotWithShape="1">
          <a:blip r:embed="rId35">
            <a:extLst>
              <a:ext uri="{28A0092B-C50C-407E-A947-70E740481C1C}">
                <a14:useLocalDpi xmlns:a14="http://schemas.microsoft.com/office/drawing/2010/main" val="0"/>
              </a:ext>
            </a:extLst>
          </a:blip>
          <a:srcRect l="21593" r="2"/>
          <a:stretch/>
        </p:blipFill>
        <p:spPr bwMode="auto">
          <a:xfrm>
            <a:off x="5213268" y="2644714"/>
            <a:ext cx="4240482" cy="359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p:custDataLst>
              <p:tags r:id="rId14"/>
            </p:custDataLst>
          </p:nvPr>
        </p:nvPicPr>
        <p:blipFill>
          <a:blip r:embed="rId33" cstate="print">
            <a:extLst>
              <a:ext uri="{28A0092B-C50C-407E-A947-70E740481C1C}">
                <a14:useLocalDpi xmlns:a14="http://schemas.microsoft.com/office/drawing/2010/main" val="0"/>
              </a:ext>
            </a:extLst>
          </a:blip>
          <a:stretch>
            <a:fillRect/>
          </a:stretch>
        </p:blipFill>
        <p:spPr>
          <a:xfrm>
            <a:off x="6789992" y="2950467"/>
            <a:ext cx="707200" cy="234420"/>
          </a:xfrm>
          <a:prstGeom prst="rect">
            <a:avLst/>
          </a:prstGeom>
        </p:spPr>
      </p:pic>
      <p:pic>
        <p:nvPicPr>
          <p:cNvPr id="40" name="Picture 39"/>
          <p:cNvPicPr>
            <a:picLocks noChangeAspect="1"/>
          </p:cNvPicPr>
          <p:nvPr>
            <p:custDataLst>
              <p:tags r:id="rId15"/>
            </p:custDataLst>
          </p:nvPr>
        </p:nvPicPr>
        <p:blipFill>
          <a:blip r:embed="rId34" cstate="print">
            <a:extLst>
              <a:ext uri="{28A0092B-C50C-407E-A947-70E740481C1C}">
                <a14:useLocalDpi xmlns:a14="http://schemas.microsoft.com/office/drawing/2010/main" val="0"/>
              </a:ext>
            </a:extLst>
          </a:blip>
          <a:stretch>
            <a:fillRect/>
          </a:stretch>
        </p:blipFill>
        <p:spPr>
          <a:xfrm>
            <a:off x="8112825" y="5257800"/>
            <a:ext cx="685799" cy="221767"/>
          </a:xfrm>
          <a:prstGeom prst="rect">
            <a:avLst/>
          </a:prstGeom>
        </p:spPr>
      </p:pic>
      <p:sp>
        <p:nvSpPr>
          <p:cNvPr id="24" name="Oval 23"/>
          <p:cNvSpPr/>
          <p:nvPr/>
        </p:nvSpPr>
        <p:spPr>
          <a:xfrm>
            <a:off x="1447800" y="3710050"/>
            <a:ext cx="152400" cy="176762"/>
          </a:xfrm>
          <a:prstGeom prst="ellipse">
            <a:avLst/>
          </a:prstGeom>
          <a:solidFill>
            <a:schemeClr val="tx1">
              <a:alpha val="39000"/>
            </a:schemeClr>
          </a:solidFill>
          <a:ln>
            <a:solidFill>
              <a:schemeClr val="tx1">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custDataLst>
              <p:tags r:id="rId16"/>
            </p:custDataLst>
          </p:nvPr>
        </p:nvPicPr>
        <p:blipFill>
          <a:blip r:embed="rId36" cstate="print">
            <a:extLst>
              <a:ext uri="{28A0092B-C50C-407E-A947-70E740481C1C}">
                <a14:useLocalDpi xmlns:a14="http://schemas.microsoft.com/office/drawing/2010/main" val="0"/>
              </a:ext>
            </a:extLst>
          </a:blip>
          <a:stretch>
            <a:fillRect/>
          </a:stretch>
        </p:blipFill>
        <p:spPr>
          <a:xfrm>
            <a:off x="838200" y="3886812"/>
            <a:ext cx="902435" cy="179587"/>
          </a:xfrm>
          <a:prstGeom prst="rect">
            <a:avLst/>
          </a:prstGeom>
        </p:spPr>
      </p:pic>
      <p:sp>
        <p:nvSpPr>
          <p:cNvPr id="45" name="TextBox 44"/>
          <p:cNvSpPr txBox="1"/>
          <p:nvPr/>
        </p:nvSpPr>
        <p:spPr>
          <a:xfrm>
            <a:off x="-304800" y="2460048"/>
            <a:ext cx="2395851" cy="369332"/>
          </a:xfrm>
          <a:prstGeom prst="rect">
            <a:avLst/>
          </a:prstGeom>
          <a:noFill/>
        </p:spPr>
        <p:txBody>
          <a:bodyPr wrap="square" rtlCol="0">
            <a:spAutoFit/>
          </a:bodyPr>
          <a:lstStyle/>
          <a:p>
            <a:pPr algn="ctr"/>
            <a:r>
              <a:rPr lang="en-US" dirty="0" smtClean="0">
                <a:latin typeface="Book Antiqua" panose="02040602050305030304" pitchFamily="18" charset="0"/>
                <a:cs typeface="Gotham Book"/>
              </a:rPr>
              <a:t>Mid - Near UV</a:t>
            </a:r>
            <a:endParaRPr lang="en-US" dirty="0">
              <a:latin typeface="Book Antiqua" panose="02040602050305030304" pitchFamily="18" charset="0"/>
              <a:cs typeface="Gotham Book"/>
            </a:endParaRPr>
          </a:p>
        </p:txBody>
      </p:sp>
      <p:cxnSp>
        <p:nvCxnSpPr>
          <p:cNvPr id="46" name="Straight Arrow Connector 45"/>
          <p:cNvCxnSpPr/>
          <p:nvPr/>
        </p:nvCxnSpPr>
        <p:spPr>
          <a:xfrm>
            <a:off x="249874" y="2878775"/>
            <a:ext cx="243447" cy="28815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179001" y="5873090"/>
            <a:ext cx="2395851" cy="369332"/>
          </a:xfrm>
          <a:prstGeom prst="rect">
            <a:avLst/>
          </a:prstGeom>
          <a:noFill/>
        </p:spPr>
        <p:txBody>
          <a:bodyPr wrap="square" rtlCol="0">
            <a:spAutoFit/>
          </a:bodyPr>
          <a:lstStyle/>
          <a:p>
            <a:pPr algn="ctr"/>
            <a:r>
              <a:rPr lang="en-US" dirty="0" smtClean="0">
                <a:latin typeface="Book Antiqua" panose="02040602050305030304" pitchFamily="18" charset="0"/>
                <a:cs typeface="Gotham Book"/>
              </a:rPr>
              <a:t>Near Infrared</a:t>
            </a:r>
            <a:endParaRPr lang="en-US" dirty="0">
              <a:latin typeface="Book Antiqua" panose="02040602050305030304" pitchFamily="18" charset="0"/>
              <a:cs typeface="Gotham Book"/>
            </a:endParaRPr>
          </a:p>
        </p:txBody>
      </p:sp>
      <p:cxnSp>
        <p:nvCxnSpPr>
          <p:cNvPr id="49" name="Straight Arrow Connector 48"/>
          <p:cNvCxnSpPr/>
          <p:nvPr/>
        </p:nvCxnSpPr>
        <p:spPr>
          <a:xfrm flipH="1" flipV="1">
            <a:off x="4013964" y="5368684"/>
            <a:ext cx="314351" cy="504406"/>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Right Brace 40"/>
          <p:cNvSpPr/>
          <p:nvPr/>
        </p:nvSpPr>
        <p:spPr>
          <a:xfrm>
            <a:off x="3796150" y="5021376"/>
            <a:ext cx="195074" cy="427575"/>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ight Brace 53"/>
          <p:cNvSpPr/>
          <p:nvPr/>
        </p:nvSpPr>
        <p:spPr>
          <a:xfrm flipH="1">
            <a:off x="457200" y="3100905"/>
            <a:ext cx="159325" cy="427575"/>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a:off x="2498626" y="1198434"/>
            <a:ext cx="256449"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custDataLst>
              <p:tags r:id="rId17"/>
            </p:custDataLst>
          </p:nvPr>
        </p:nvPicPr>
        <p:blipFill>
          <a:blip r:embed="rId37" cstate="print">
            <a:extLst>
              <a:ext uri="{28A0092B-C50C-407E-A947-70E740481C1C}">
                <a14:useLocalDpi xmlns:a14="http://schemas.microsoft.com/office/drawing/2010/main" val="0"/>
              </a:ext>
            </a:extLst>
          </a:blip>
          <a:stretch>
            <a:fillRect/>
          </a:stretch>
        </p:blipFill>
        <p:spPr>
          <a:xfrm rot="16200000">
            <a:off x="-735628" y="4069668"/>
            <a:ext cx="1861422" cy="353029"/>
          </a:xfrm>
          <a:prstGeom prst="rect">
            <a:avLst/>
          </a:prstGeom>
        </p:spPr>
      </p:pic>
      <p:pic>
        <p:nvPicPr>
          <p:cNvPr id="34" name="Picture 33"/>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16200000">
            <a:off x="4030168" y="4203277"/>
            <a:ext cx="1917869" cy="328608"/>
          </a:xfrm>
          <a:prstGeom prst="rect">
            <a:avLst/>
          </a:prstGeom>
        </p:spPr>
      </p:pic>
    </p:spTree>
    <p:extLst>
      <p:ext uri="{BB962C8B-B14F-4D97-AF65-F5344CB8AC3E}">
        <p14:creationId xmlns:p14="http://schemas.microsoft.com/office/powerpoint/2010/main" val="2873337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min\Desktop\Superradiant Antennas\Scott Plots\L=3_bone.jpg"/>
          <p:cNvPicPr>
            <a:picLocks noChangeAspect="1" noChangeArrowheads="1"/>
          </p:cNvPicPr>
          <p:nvPr/>
        </p:nvPicPr>
        <p:blipFill rotWithShape="1">
          <a:blip r:embed="rId5">
            <a:extLst>
              <a:ext uri="{28A0092B-C50C-407E-A947-70E740481C1C}">
                <a14:useLocalDpi xmlns:a14="http://schemas.microsoft.com/office/drawing/2010/main" val="0"/>
              </a:ext>
            </a:extLst>
          </a:blip>
          <a:srcRect r="7720"/>
          <a:stretch/>
        </p:blipFill>
        <p:spPr bwMode="auto">
          <a:xfrm>
            <a:off x="4132463" y="1873332"/>
            <a:ext cx="4706737" cy="38416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7418" y="214751"/>
            <a:ext cx="8686801" cy="811244"/>
          </a:xfrm>
        </p:spPr>
        <p:txBody>
          <a:bodyPr>
            <a:noAutofit/>
          </a:bodyPr>
          <a:lstStyle/>
          <a:p>
            <a:r>
              <a:rPr lang="en-US" sz="3200" dirty="0" smtClean="0">
                <a:solidFill>
                  <a:srgbClr val="003300"/>
                </a:solidFill>
                <a:latin typeface="Constantia" panose="02030602050306030303" pitchFamily="18" charset="0"/>
              </a:rPr>
              <a:t>Single Sphere Fields</a:t>
            </a:r>
            <a:endParaRPr lang="en-US" sz="3200" dirty="0">
              <a:solidFill>
                <a:srgbClr val="003300"/>
              </a:solidFill>
              <a:latin typeface="Constantia" panose="02030602050306030303" pitchFamily="18" charset="0"/>
            </a:endParaRPr>
          </a:p>
        </p:txBody>
      </p:sp>
      <p:sp>
        <p:nvSpPr>
          <p:cNvPr id="3" name="Content Placeholder 2 1"/>
          <p:cNvSpPr>
            <a:spLocks noGrp="1"/>
          </p:cNvSpPr>
          <p:nvPr>
            <p:ph idx="1"/>
          </p:nvPr>
        </p:nvSpPr>
        <p:spPr>
          <a:xfrm>
            <a:off x="304800" y="990601"/>
            <a:ext cx="8382000" cy="5135564"/>
          </a:xfrm>
        </p:spPr>
        <p:txBody>
          <a:bodyPr/>
          <a:lstStyle/>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pic>
        <p:nvPicPr>
          <p:cNvPr id="1026" name="Picture 2" descr="C:\Users\Amin\Desktop\Superradiant Antennas\Scott Plots\L=1_bone.jpg"/>
          <p:cNvPicPr>
            <a:picLocks noChangeAspect="1" noChangeArrowheads="1"/>
          </p:cNvPicPr>
          <p:nvPr/>
        </p:nvPicPr>
        <p:blipFill rotWithShape="1">
          <a:blip r:embed="rId6">
            <a:extLst>
              <a:ext uri="{28A0092B-C50C-407E-A947-70E740481C1C}">
                <a14:useLocalDpi xmlns:a14="http://schemas.microsoft.com/office/drawing/2010/main" val="0"/>
              </a:ext>
            </a:extLst>
          </a:blip>
          <a:srcRect l="5475" r="8970"/>
          <a:stretch/>
        </p:blipFill>
        <p:spPr bwMode="auto">
          <a:xfrm>
            <a:off x="76200" y="1905000"/>
            <a:ext cx="4419600" cy="38100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7010400" y="1025995"/>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2"/>
          <p:cNvSpPr txBox="1">
            <a:spLocks/>
          </p:cNvSpPr>
          <p:nvPr/>
        </p:nvSpPr>
        <p:spPr>
          <a:xfrm>
            <a:off x="304800" y="1025995"/>
            <a:ext cx="8382000" cy="51001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latin typeface="Book Antiqua" panose="02040602050305030304" pitchFamily="18" charset="0"/>
              </a:rPr>
              <a:t>Total fields in log scale for r=40 nm</a:t>
            </a:r>
          </a:p>
          <a:p>
            <a:endParaRPr lang="en-US" sz="2000" dirty="0" smtClean="0">
              <a:latin typeface="Book Antiqua" panose="02040602050305030304" pitchFamily="18" charset="0"/>
            </a:endParaRPr>
          </a:p>
          <a:p>
            <a:endParaRPr lang="en-US" sz="2000" dirty="0" smtClean="0">
              <a:latin typeface="Book Antiqua" panose="02040602050305030304" pitchFamily="18" charset="0"/>
            </a:endParaRPr>
          </a:p>
          <a:p>
            <a:endParaRPr lang="en-US" sz="2000" dirty="0" smtClean="0">
              <a:latin typeface="Book Antiqua" panose="02040602050305030304" pitchFamily="18" charset="0"/>
            </a:endParaRPr>
          </a:p>
          <a:p>
            <a:pPr marL="0" indent="0">
              <a:buFont typeface="Arial" panose="020B0604020202020204" pitchFamily="34" charset="0"/>
              <a:buNone/>
            </a:pPr>
            <a:endParaRPr lang="en-US" sz="2000" dirty="0" smtClean="0">
              <a:latin typeface="Book Antiqua" panose="02040602050305030304" pitchFamily="18" charset="0"/>
            </a:endParaRPr>
          </a:p>
          <a:p>
            <a:endParaRPr lang="en-US" sz="2000" dirty="0" smtClean="0">
              <a:latin typeface="Book Antiqua" panose="02040602050305030304" pitchFamily="18" charset="0"/>
            </a:endParaRPr>
          </a:p>
          <a:p>
            <a:pPr marL="0" indent="0">
              <a:buFont typeface="Arial" panose="020B0604020202020204" pitchFamily="34" charset="0"/>
              <a:buNone/>
            </a:pPr>
            <a:endParaRPr lang="en-US" sz="2000" dirty="0" smtClean="0">
              <a:latin typeface="Book Antiqua" panose="02040602050305030304" pitchFamily="18" charset="0"/>
            </a:endParaRPr>
          </a:p>
          <a:p>
            <a:pPr lvl="1"/>
            <a:endParaRPr lang="en-US" dirty="0">
              <a:latin typeface="Book Antiqua" panose="02040602050305030304" pitchFamily="18" charset="0"/>
            </a:endParaRPr>
          </a:p>
        </p:txBody>
      </p:sp>
      <p:cxnSp>
        <p:nvCxnSpPr>
          <p:cNvPr id="11" name="Straight Arrow Connector 10"/>
          <p:cNvCxnSpPr/>
          <p:nvPr/>
        </p:nvCxnSpPr>
        <p:spPr>
          <a:xfrm flipV="1">
            <a:off x="7631875" y="837478"/>
            <a:ext cx="0" cy="53884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898652" y="1638912"/>
            <a:ext cx="707200" cy="234420"/>
          </a:xfrm>
          <a:prstGeom prst="rect">
            <a:avLst/>
          </a:prstGeom>
        </p:spPr>
      </p:pic>
      <p:pic>
        <p:nvPicPr>
          <p:cNvPr id="5" name="Picture 4"/>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158951" y="1637486"/>
            <a:ext cx="719019" cy="238360"/>
          </a:xfrm>
          <a:prstGeom prst="rect">
            <a:avLst/>
          </a:prstGeom>
        </p:spPr>
      </p:pic>
    </p:spTree>
    <p:extLst>
      <p:ext uri="{BB962C8B-B14F-4D97-AF65-F5344CB8AC3E}">
        <p14:creationId xmlns:p14="http://schemas.microsoft.com/office/powerpoint/2010/main" val="320070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18" y="214751"/>
            <a:ext cx="8686801" cy="811244"/>
          </a:xfrm>
        </p:spPr>
        <p:txBody>
          <a:bodyPr>
            <a:noAutofit/>
          </a:bodyPr>
          <a:lstStyle/>
          <a:p>
            <a:r>
              <a:rPr lang="en-US" sz="3200" dirty="0" smtClean="0">
                <a:solidFill>
                  <a:srgbClr val="003300"/>
                </a:solidFill>
                <a:latin typeface="Constantia" panose="02030602050306030303" pitchFamily="18" charset="0"/>
              </a:rPr>
              <a:t>Two Spheres – Coupled Mode Theory</a:t>
            </a:r>
            <a:endParaRPr lang="en-US" sz="32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304800" y="990601"/>
            <a:ext cx="8382000" cy="5135564"/>
          </a:xfrm>
        </p:spPr>
        <p:txBody>
          <a:bodyPr/>
          <a:lstStyle/>
          <a:p>
            <a:r>
              <a:rPr lang="en-US" sz="2000" dirty="0" smtClean="0">
                <a:latin typeface="Book Antiqua" panose="02040602050305030304" pitchFamily="18" charset="0"/>
              </a:rPr>
              <a:t>The </a:t>
            </a:r>
            <a:r>
              <a:rPr lang="en-US" sz="2000" dirty="0" err="1" smtClean="0">
                <a:latin typeface="Book Antiqua" panose="02040602050305030304" pitchFamily="18" charset="0"/>
              </a:rPr>
              <a:t>eigen</a:t>
            </a:r>
            <a:r>
              <a:rPr lang="en-US" sz="2000" dirty="0" smtClean="0">
                <a:latin typeface="Book Antiqua" panose="02040602050305030304" pitchFamily="18" charset="0"/>
              </a:rPr>
              <a:t> modes for isolated spheres is known.</a:t>
            </a:r>
          </a:p>
          <a:p>
            <a:endParaRPr lang="en-US" sz="2000" dirty="0">
              <a:latin typeface="Book Antiqua" panose="02040602050305030304" pitchFamily="18" charset="0"/>
            </a:endParaRPr>
          </a:p>
          <a:p>
            <a:endParaRPr lang="en-US" sz="2000" dirty="0" smtClean="0">
              <a:latin typeface="Book Antiqua" panose="02040602050305030304" pitchFamily="18" charset="0"/>
            </a:endParaRPr>
          </a:p>
          <a:p>
            <a:endParaRPr lang="en-US" sz="2000" dirty="0">
              <a:latin typeface="Book Antiqua" panose="02040602050305030304" pitchFamily="18" charset="0"/>
            </a:endParaRPr>
          </a:p>
          <a:p>
            <a:r>
              <a:rPr lang="en-US" sz="2000" dirty="0" smtClean="0">
                <a:latin typeface="Book Antiqua" panose="02040602050305030304" pitchFamily="18" charset="0"/>
              </a:rPr>
              <a:t>For two coupled spheres, expand the field in terms of fields of isolated spheres. </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0045" y="3758405"/>
            <a:ext cx="2781099" cy="25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10790" y="1644548"/>
            <a:ext cx="3286495" cy="528232"/>
          </a:xfrm>
          <a:prstGeom prst="rect">
            <a:avLst/>
          </a:prstGeom>
        </p:spPr>
      </p:pic>
      <p:sp>
        <p:nvSpPr>
          <p:cNvPr id="11" name="Oval 10"/>
          <p:cNvSpPr/>
          <p:nvPr/>
        </p:nvSpPr>
        <p:spPr>
          <a:xfrm>
            <a:off x="3568535" y="1797374"/>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14575" y="1830133"/>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770911" y="1747494"/>
            <a:ext cx="839189"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Sphere1</a:t>
            </a:r>
          </a:p>
        </p:txBody>
      </p:sp>
      <p:sp>
        <p:nvSpPr>
          <p:cNvPr id="14" name="TextBox 13"/>
          <p:cNvSpPr txBox="1"/>
          <p:nvPr/>
        </p:nvSpPr>
        <p:spPr>
          <a:xfrm>
            <a:off x="4824361" y="1757880"/>
            <a:ext cx="839189"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Sphere2</a:t>
            </a:r>
          </a:p>
        </p:txBody>
      </p:sp>
      <p:pic>
        <p:nvPicPr>
          <p:cNvPr id="10" name="Picture 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777348" y="1661017"/>
            <a:ext cx="3286495" cy="528232"/>
          </a:xfrm>
          <a:prstGeom prst="rect">
            <a:avLst/>
          </a:prstGeom>
        </p:spPr>
      </p:pic>
      <p:pic>
        <p:nvPicPr>
          <p:cNvPr id="16" name="Picture 15"/>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1021211" y="3245908"/>
            <a:ext cx="3384534" cy="593800"/>
          </a:xfrm>
          <a:prstGeom prst="rect">
            <a:avLst/>
          </a:prstGeom>
        </p:spPr>
      </p:pic>
      <p:pic>
        <p:nvPicPr>
          <p:cNvPr id="17" name="Picture 16"/>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655834" y="4892590"/>
            <a:ext cx="4523998" cy="1170930"/>
          </a:xfrm>
          <a:prstGeom prst="rect">
            <a:avLst/>
          </a:prstGeom>
        </p:spPr>
      </p:pic>
      <p:pic>
        <p:nvPicPr>
          <p:cNvPr id="22" name="Picture 21"/>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35530" y="4206888"/>
            <a:ext cx="2104994" cy="359943"/>
          </a:xfrm>
          <a:prstGeom prst="rect">
            <a:avLst/>
          </a:prstGeom>
        </p:spPr>
      </p:pic>
      <p:sp>
        <p:nvSpPr>
          <p:cNvPr id="20" name="Right Arrow 19"/>
          <p:cNvSpPr/>
          <p:nvPr/>
        </p:nvSpPr>
        <p:spPr>
          <a:xfrm rot="5400000">
            <a:off x="2548355" y="4248826"/>
            <a:ext cx="509186" cy="383876"/>
          </a:xfrm>
          <a:prstGeom prst="rightArrow">
            <a:avLst/>
          </a:prstGeom>
          <a:gradFill>
            <a:gsLst>
              <a:gs pos="0">
                <a:srgbClr val="064339"/>
              </a:gs>
              <a:gs pos="100000">
                <a:srgbClr val="0C533A"/>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918844" y="4209921"/>
            <a:ext cx="2311698" cy="461665"/>
          </a:xfrm>
          <a:prstGeom prst="rect">
            <a:avLst/>
          </a:prstGeom>
          <a:noFill/>
        </p:spPr>
        <p:txBody>
          <a:bodyPr wrap="square" rtlCol="0">
            <a:spAutoFit/>
          </a:bodyPr>
          <a:lstStyle/>
          <a:p>
            <a:pPr algn="ctr"/>
            <a:r>
              <a:rPr lang="en-US" sz="1200" dirty="0" smtClean="0">
                <a:latin typeface="Book Antiqua" panose="02040602050305030304" pitchFamily="18" charset="0"/>
              </a:rPr>
              <a:t>The total field satisfies the wave equation </a:t>
            </a:r>
            <a:endParaRPr lang="en-US" sz="1200" dirty="0"/>
          </a:p>
        </p:txBody>
      </p:sp>
      <p:sp>
        <p:nvSpPr>
          <p:cNvPr id="24" name="TextBox 23"/>
          <p:cNvSpPr txBox="1"/>
          <p:nvPr/>
        </p:nvSpPr>
        <p:spPr>
          <a:xfrm>
            <a:off x="6171074" y="2905761"/>
            <a:ext cx="2546398" cy="369332"/>
          </a:xfrm>
          <a:prstGeom prst="rect">
            <a:avLst/>
          </a:prstGeom>
          <a:noFill/>
        </p:spPr>
        <p:txBody>
          <a:bodyPr wrap="square" rtlCol="0">
            <a:spAutoFit/>
          </a:bodyPr>
          <a:lstStyle/>
          <a:p>
            <a:pPr algn="ctr"/>
            <a:r>
              <a:rPr lang="en-US" dirty="0" smtClean="0">
                <a:latin typeface="Book Antiqua" panose="02040602050305030304" pitchFamily="18" charset="0"/>
              </a:rPr>
              <a:t>Define inner product</a:t>
            </a:r>
            <a:endParaRPr lang="en-US" dirty="0"/>
          </a:p>
        </p:txBody>
      </p:sp>
      <p:pic>
        <p:nvPicPr>
          <p:cNvPr id="27" name="Picture 26"/>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5984812" y="3251343"/>
            <a:ext cx="2753524" cy="309333"/>
          </a:xfrm>
          <a:prstGeom prst="rect">
            <a:avLst/>
          </a:prstGeom>
        </p:spPr>
      </p:pic>
      <p:pic>
        <p:nvPicPr>
          <p:cNvPr id="29" name="Picture 28"/>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4821732" y="3066656"/>
            <a:ext cx="4248043" cy="358504"/>
          </a:xfrm>
          <a:prstGeom prst="rect">
            <a:avLst/>
          </a:prstGeom>
        </p:spPr>
      </p:pic>
      <p:pic>
        <p:nvPicPr>
          <p:cNvPr id="5123" name="Picture 5122"/>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436622" y="3450701"/>
            <a:ext cx="1849904" cy="309333"/>
          </a:xfrm>
          <a:prstGeom prst="rect">
            <a:avLst/>
          </a:prstGeom>
        </p:spPr>
      </p:pic>
      <p:sp>
        <p:nvSpPr>
          <p:cNvPr id="36" name="TextBox 35"/>
          <p:cNvSpPr txBox="1"/>
          <p:nvPr/>
        </p:nvSpPr>
        <p:spPr>
          <a:xfrm>
            <a:off x="6288424" y="3639653"/>
            <a:ext cx="2311698" cy="400110"/>
          </a:xfrm>
          <a:prstGeom prst="rect">
            <a:avLst/>
          </a:prstGeom>
          <a:noFill/>
        </p:spPr>
        <p:txBody>
          <a:bodyPr wrap="square" rtlCol="0">
            <a:spAutoFit/>
          </a:bodyPr>
          <a:lstStyle/>
          <a:p>
            <a:pPr algn="ctr"/>
            <a:r>
              <a:rPr lang="en-US" sz="2000" dirty="0" smtClean="0">
                <a:latin typeface="Book Antiqua" panose="02040602050305030304" pitchFamily="18" charset="0"/>
              </a:rPr>
              <a:t>Approximations</a:t>
            </a:r>
            <a:endParaRPr lang="en-US" sz="2000" dirty="0"/>
          </a:p>
        </p:txBody>
      </p:sp>
      <p:pic>
        <p:nvPicPr>
          <p:cNvPr id="5124" name="Picture 5123"/>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5511590" y="3631616"/>
            <a:ext cx="3551263" cy="333933"/>
          </a:xfrm>
          <a:prstGeom prst="rect">
            <a:avLst/>
          </a:prstGeom>
        </p:spPr>
      </p:pic>
    </p:spTree>
    <p:extLst>
      <p:ext uri="{BB962C8B-B14F-4D97-AF65-F5344CB8AC3E}">
        <p14:creationId xmlns:p14="http://schemas.microsoft.com/office/powerpoint/2010/main" val="395532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24"/>
                                        </p:tgtEl>
                                      </p:cBhvr>
                                    </p:animEffect>
                                    <p:anim calcmode="lin" valueType="num">
                                      <p:cBhvr>
                                        <p:cTn id="19" dur="1000"/>
                                        <p:tgtEl>
                                          <p:spTgt spid="24"/>
                                        </p:tgtEl>
                                        <p:attrNameLst>
                                          <p:attrName>ppt_x</p:attrName>
                                        </p:attrNameLst>
                                      </p:cBhvr>
                                      <p:tavLst>
                                        <p:tav tm="0">
                                          <p:val>
                                            <p:strVal val="ppt_x"/>
                                          </p:val>
                                        </p:tav>
                                        <p:tav tm="100000">
                                          <p:val>
                                            <p:strVal val="ppt_x"/>
                                          </p:val>
                                        </p:tav>
                                      </p:tavLst>
                                    </p:anim>
                                    <p:anim calcmode="lin" valueType="num">
                                      <p:cBhvr>
                                        <p:cTn id="20" dur="1000"/>
                                        <p:tgtEl>
                                          <p:spTgt spid="24"/>
                                        </p:tgtEl>
                                        <p:attrNameLst>
                                          <p:attrName>ppt_y</p:attrName>
                                        </p:attrNameLst>
                                      </p:cBhvr>
                                      <p:tavLst>
                                        <p:tav tm="0">
                                          <p:val>
                                            <p:strVal val="ppt_y"/>
                                          </p:val>
                                        </p:tav>
                                        <p:tav tm="100000">
                                          <p:val>
                                            <p:strVal val="ppt_y+.1"/>
                                          </p:val>
                                        </p:tav>
                                      </p:tavLst>
                                    </p:anim>
                                    <p:set>
                                      <p:cBhvr>
                                        <p:cTn id="21" dur="1" fill="hold">
                                          <p:stCondLst>
                                            <p:cond delay="999"/>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1000" fill="hold"/>
                                        <p:tgtEl>
                                          <p:spTgt spid="29"/>
                                        </p:tgtEl>
                                        <p:attrNameLst>
                                          <p:attrName>ppt_w</p:attrName>
                                        </p:attrNameLst>
                                      </p:cBhvr>
                                      <p:tavLst>
                                        <p:tav tm="0">
                                          <p:val>
                                            <p:fltVal val="0"/>
                                          </p:val>
                                        </p:tav>
                                        <p:tav tm="100000">
                                          <p:val>
                                            <p:strVal val="#ppt_w"/>
                                          </p:val>
                                        </p:tav>
                                      </p:tavLst>
                                    </p:anim>
                                    <p:anim calcmode="lin" valueType="num">
                                      <p:cBhvr>
                                        <p:cTn id="27" dur="1000" fill="hold"/>
                                        <p:tgtEl>
                                          <p:spTgt spid="29"/>
                                        </p:tgtEl>
                                        <p:attrNameLst>
                                          <p:attrName>ppt_h</p:attrName>
                                        </p:attrNameLst>
                                      </p:cBhvr>
                                      <p:tavLst>
                                        <p:tav tm="0">
                                          <p:val>
                                            <p:fltVal val="0"/>
                                          </p:val>
                                        </p:tav>
                                        <p:tav tm="100000">
                                          <p:val>
                                            <p:strVal val="#ppt_h"/>
                                          </p:val>
                                        </p:tav>
                                      </p:tavLst>
                                    </p:anim>
                                    <p:anim calcmode="lin" valueType="num">
                                      <p:cBhvr>
                                        <p:cTn id="28" dur="1000" fill="hold"/>
                                        <p:tgtEl>
                                          <p:spTgt spid="29"/>
                                        </p:tgtEl>
                                        <p:attrNameLst>
                                          <p:attrName>style.rotation</p:attrName>
                                        </p:attrNameLst>
                                      </p:cBhvr>
                                      <p:tavLst>
                                        <p:tav tm="0">
                                          <p:val>
                                            <p:fltVal val="90"/>
                                          </p:val>
                                        </p:tav>
                                        <p:tav tm="100000">
                                          <p:val>
                                            <p:fltVal val="0"/>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29"/>
                                        </p:tgtEl>
                                      </p:cBhvr>
                                    </p:animEffect>
                                    <p:anim calcmode="lin" valueType="num">
                                      <p:cBhvr>
                                        <p:cTn id="34" dur="1000"/>
                                        <p:tgtEl>
                                          <p:spTgt spid="29"/>
                                        </p:tgtEl>
                                        <p:attrNameLst>
                                          <p:attrName>ppt_x</p:attrName>
                                        </p:attrNameLst>
                                      </p:cBhvr>
                                      <p:tavLst>
                                        <p:tav tm="0">
                                          <p:val>
                                            <p:strVal val="ppt_x"/>
                                          </p:val>
                                        </p:tav>
                                        <p:tav tm="100000">
                                          <p:val>
                                            <p:strVal val="ppt_x"/>
                                          </p:val>
                                        </p:tav>
                                      </p:tavLst>
                                    </p:anim>
                                    <p:anim calcmode="lin" valueType="num">
                                      <p:cBhvr>
                                        <p:cTn id="35" dur="1000"/>
                                        <p:tgtEl>
                                          <p:spTgt spid="29"/>
                                        </p:tgtEl>
                                        <p:attrNameLst>
                                          <p:attrName>ppt_y</p:attrName>
                                        </p:attrNameLst>
                                      </p:cBhvr>
                                      <p:tavLst>
                                        <p:tav tm="0">
                                          <p:val>
                                            <p:strVal val="ppt_y"/>
                                          </p:val>
                                        </p:tav>
                                        <p:tav tm="100000">
                                          <p:val>
                                            <p:strVal val="ppt_y+.1"/>
                                          </p:val>
                                        </p:tav>
                                      </p:tavLst>
                                    </p:anim>
                                    <p:set>
                                      <p:cBhvr>
                                        <p:cTn id="36" dur="1" fill="hold">
                                          <p:stCondLst>
                                            <p:cond delay="999"/>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27"/>
                                        </p:tgtEl>
                                      </p:cBhvr>
                                    </p:animEffect>
                                    <p:anim calcmode="lin" valueType="num">
                                      <p:cBhvr>
                                        <p:cTn id="46" dur="1000"/>
                                        <p:tgtEl>
                                          <p:spTgt spid="27"/>
                                        </p:tgtEl>
                                        <p:attrNameLst>
                                          <p:attrName>ppt_x</p:attrName>
                                        </p:attrNameLst>
                                      </p:cBhvr>
                                      <p:tavLst>
                                        <p:tav tm="0">
                                          <p:val>
                                            <p:strVal val="ppt_x"/>
                                          </p:val>
                                        </p:tav>
                                        <p:tav tm="100000">
                                          <p:val>
                                            <p:strVal val="ppt_x"/>
                                          </p:val>
                                        </p:tav>
                                      </p:tavLst>
                                    </p:anim>
                                    <p:anim calcmode="lin" valueType="num">
                                      <p:cBhvr>
                                        <p:cTn id="47" dur="1000"/>
                                        <p:tgtEl>
                                          <p:spTgt spid="27"/>
                                        </p:tgtEl>
                                        <p:attrNameLst>
                                          <p:attrName>ppt_y</p:attrName>
                                        </p:attrNameLst>
                                      </p:cBhvr>
                                      <p:tavLst>
                                        <p:tav tm="0">
                                          <p:val>
                                            <p:strVal val="ppt_y"/>
                                          </p:val>
                                        </p:tav>
                                        <p:tav tm="100000">
                                          <p:val>
                                            <p:strVal val="ppt_y+.1"/>
                                          </p:val>
                                        </p:tav>
                                      </p:tavLst>
                                    </p:anim>
                                    <p:set>
                                      <p:cBhvr>
                                        <p:cTn id="48" dur="1" fill="hold">
                                          <p:stCondLst>
                                            <p:cond delay="999"/>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123"/>
                                        </p:tgtEl>
                                        <p:attrNameLst>
                                          <p:attrName>style.visibility</p:attrName>
                                        </p:attrNameLst>
                                      </p:cBhvr>
                                      <p:to>
                                        <p:strVal val="visible"/>
                                      </p:to>
                                    </p:set>
                                    <p:animEffect transition="in" filter="fade">
                                      <p:cBhvr>
                                        <p:cTn id="53" dur="1000"/>
                                        <p:tgtEl>
                                          <p:spTgt spid="5123"/>
                                        </p:tgtEl>
                                      </p:cBhvr>
                                    </p:animEffect>
                                    <p:anim calcmode="lin" valueType="num">
                                      <p:cBhvr>
                                        <p:cTn id="54" dur="1000" fill="hold"/>
                                        <p:tgtEl>
                                          <p:spTgt spid="5123"/>
                                        </p:tgtEl>
                                        <p:attrNameLst>
                                          <p:attrName>ppt_x</p:attrName>
                                        </p:attrNameLst>
                                      </p:cBhvr>
                                      <p:tavLst>
                                        <p:tav tm="0">
                                          <p:val>
                                            <p:strVal val="#ppt_x"/>
                                          </p:val>
                                        </p:tav>
                                        <p:tav tm="100000">
                                          <p:val>
                                            <p:strVal val="#ppt_x"/>
                                          </p:val>
                                        </p:tav>
                                      </p:tavLst>
                                    </p:anim>
                                    <p:anim calcmode="lin" valueType="num">
                                      <p:cBhvr>
                                        <p:cTn id="55"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5123"/>
                                        </p:tgtEl>
                                      </p:cBhvr>
                                    </p:animEffect>
                                    <p:anim calcmode="lin" valueType="num">
                                      <p:cBhvr>
                                        <p:cTn id="60" dur="1000"/>
                                        <p:tgtEl>
                                          <p:spTgt spid="5123"/>
                                        </p:tgtEl>
                                        <p:attrNameLst>
                                          <p:attrName>ppt_x</p:attrName>
                                        </p:attrNameLst>
                                      </p:cBhvr>
                                      <p:tavLst>
                                        <p:tav tm="0">
                                          <p:val>
                                            <p:strVal val="ppt_x"/>
                                          </p:val>
                                        </p:tav>
                                        <p:tav tm="100000">
                                          <p:val>
                                            <p:strVal val="ppt_x"/>
                                          </p:val>
                                        </p:tav>
                                      </p:tavLst>
                                    </p:anim>
                                    <p:anim calcmode="lin" valueType="num">
                                      <p:cBhvr>
                                        <p:cTn id="61" dur="1000"/>
                                        <p:tgtEl>
                                          <p:spTgt spid="5123"/>
                                        </p:tgtEl>
                                        <p:attrNameLst>
                                          <p:attrName>ppt_y</p:attrName>
                                        </p:attrNameLst>
                                      </p:cBhvr>
                                      <p:tavLst>
                                        <p:tav tm="0">
                                          <p:val>
                                            <p:strVal val="ppt_y"/>
                                          </p:val>
                                        </p:tav>
                                        <p:tav tm="100000">
                                          <p:val>
                                            <p:strVal val="ppt_y+.1"/>
                                          </p:val>
                                        </p:tav>
                                      </p:tavLst>
                                    </p:anim>
                                    <p:set>
                                      <p:cBhvr>
                                        <p:cTn id="62" dur="1" fill="hold">
                                          <p:stCondLst>
                                            <p:cond delay="999"/>
                                          </p:stCondLst>
                                        </p:cTn>
                                        <p:tgtEl>
                                          <p:spTgt spid="51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fltVal val="0"/>
                                          </p:val>
                                        </p:tav>
                                        <p:tav tm="100000">
                                          <p:val>
                                            <p:strVal val="#ppt_w"/>
                                          </p:val>
                                        </p:tav>
                                      </p:tavLst>
                                    </p:anim>
                                    <p:anim calcmode="lin" valueType="num">
                                      <p:cBhvr>
                                        <p:cTn id="68" dur="1000" fill="hold"/>
                                        <p:tgtEl>
                                          <p:spTgt spid="36"/>
                                        </p:tgtEl>
                                        <p:attrNameLst>
                                          <p:attrName>ppt_h</p:attrName>
                                        </p:attrNameLst>
                                      </p:cBhvr>
                                      <p:tavLst>
                                        <p:tav tm="0">
                                          <p:val>
                                            <p:fltVal val="0"/>
                                          </p:val>
                                        </p:tav>
                                        <p:tav tm="100000">
                                          <p:val>
                                            <p:strVal val="#ppt_h"/>
                                          </p:val>
                                        </p:tav>
                                      </p:tavLst>
                                    </p:anim>
                                    <p:anim calcmode="lin" valueType="num">
                                      <p:cBhvr>
                                        <p:cTn id="69" dur="1000" fill="hold"/>
                                        <p:tgtEl>
                                          <p:spTgt spid="36"/>
                                        </p:tgtEl>
                                        <p:attrNameLst>
                                          <p:attrName>style.rotation</p:attrName>
                                        </p:attrNameLst>
                                      </p:cBhvr>
                                      <p:tavLst>
                                        <p:tav tm="0">
                                          <p:val>
                                            <p:fltVal val="90"/>
                                          </p:val>
                                        </p:tav>
                                        <p:tav tm="100000">
                                          <p:val>
                                            <p:fltVal val="0"/>
                                          </p:val>
                                        </p:tav>
                                      </p:tavLst>
                                    </p:anim>
                                    <p:animEffect transition="in" filter="fade">
                                      <p:cBhvr>
                                        <p:cTn id="70" dur="10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36"/>
                                        </p:tgtEl>
                                      </p:cBhvr>
                                    </p:animEffect>
                                    <p:anim calcmode="lin" valueType="num">
                                      <p:cBhvr>
                                        <p:cTn id="75" dur="1000"/>
                                        <p:tgtEl>
                                          <p:spTgt spid="36"/>
                                        </p:tgtEl>
                                        <p:attrNameLst>
                                          <p:attrName>ppt_x</p:attrName>
                                        </p:attrNameLst>
                                      </p:cBhvr>
                                      <p:tavLst>
                                        <p:tav tm="0">
                                          <p:val>
                                            <p:strVal val="ppt_x"/>
                                          </p:val>
                                        </p:tav>
                                        <p:tav tm="100000">
                                          <p:val>
                                            <p:strVal val="ppt_x"/>
                                          </p:val>
                                        </p:tav>
                                      </p:tavLst>
                                    </p:anim>
                                    <p:anim calcmode="lin" valueType="num">
                                      <p:cBhvr>
                                        <p:cTn id="76" dur="1000"/>
                                        <p:tgtEl>
                                          <p:spTgt spid="36"/>
                                        </p:tgtEl>
                                        <p:attrNameLst>
                                          <p:attrName>ppt_y</p:attrName>
                                        </p:attrNameLst>
                                      </p:cBhvr>
                                      <p:tavLst>
                                        <p:tav tm="0">
                                          <p:val>
                                            <p:strVal val="ppt_y"/>
                                          </p:val>
                                        </p:tav>
                                        <p:tav tm="100000">
                                          <p:val>
                                            <p:strVal val="ppt_y+.1"/>
                                          </p:val>
                                        </p:tav>
                                      </p:tavLst>
                                    </p:anim>
                                    <p:set>
                                      <p:cBhvr>
                                        <p:cTn id="77" dur="1" fill="hold">
                                          <p:stCondLst>
                                            <p:cond delay="999"/>
                                          </p:stCondLst>
                                        </p:cTn>
                                        <p:tgtEl>
                                          <p:spTgt spid="3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5124"/>
                                        </p:tgtEl>
                                        <p:attrNameLst>
                                          <p:attrName>style.visibility</p:attrName>
                                        </p:attrNameLst>
                                      </p:cBhvr>
                                      <p:to>
                                        <p:strVal val="visible"/>
                                      </p:to>
                                    </p:set>
                                    <p:animEffect transition="in" filter="fade">
                                      <p:cBhvr>
                                        <p:cTn id="82" dur="1000"/>
                                        <p:tgtEl>
                                          <p:spTgt spid="5124"/>
                                        </p:tgtEl>
                                      </p:cBhvr>
                                    </p:animEffect>
                                    <p:anim calcmode="lin" valueType="num">
                                      <p:cBhvr>
                                        <p:cTn id="83" dur="1000" fill="hold"/>
                                        <p:tgtEl>
                                          <p:spTgt spid="5124"/>
                                        </p:tgtEl>
                                        <p:attrNameLst>
                                          <p:attrName>ppt_x</p:attrName>
                                        </p:attrNameLst>
                                      </p:cBhvr>
                                      <p:tavLst>
                                        <p:tav tm="0">
                                          <p:val>
                                            <p:strVal val="#ppt_x"/>
                                          </p:val>
                                        </p:tav>
                                        <p:tav tm="100000">
                                          <p:val>
                                            <p:strVal val="#ppt_x"/>
                                          </p:val>
                                        </p:tav>
                                      </p:tavLst>
                                    </p:anim>
                                    <p:anim calcmode="lin" valueType="num">
                                      <p:cBhvr>
                                        <p:cTn id="8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xit" presetSubtype="0" fill="hold" nodeType="clickEffect">
                                  <p:stCondLst>
                                    <p:cond delay="0"/>
                                  </p:stCondLst>
                                  <p:childTnLst>
                                    <p:animEffect transition="out" filter="fade">
                                      <p:cBhvr>
                                        <p:cTn id="88" dur="1000"/>
                                        <p:tgtEl>
                                          <p:spTgt spid="5124"/>
                                        </p:tgtEl>
                                      </p:cBhvr>
                                    </p:animEffect>
                                    <p:anim calcmode="lin" valueType="num">
                                      <p:cBhvr>
                                        <p:cTn id="89" dur="1000"/>
                                        <p:tgtEl>
                                          <p:spTgt spid="5124"/>
                                        </p:tgtEl>
                                        <p:attrNameLst>
                                          <p:attrName>ppt_x</p:attrName>
                                        </p:attrNameLst>
                                      </p:cBhvr>
                                      <p:tavLst>
                                        <p:tav tm="0">
                                          <p:val>
                                            <p:strVal val="ppt_x"/>
                                          </p:val>
                                        </p:tav>
                                        <p:tav tm="100000">
                                          <p:val>
                                            <p:strVal val="ppt_x"/>
                                          </p:val>
                                        </p:tav>
                                      </p:tavLst>
                                    </p:anim>
                                    <p:anim calcmode="lin" valueType="num">
                                      <p:cBhvr>
                                        <p:cTn id="90" dur="1000"/>
                                        <p:tgtEl>
                                          <p:spTgt spid="5124"/>
                                        </p:tgtEl>
                                        <p:attrNameLst>
                                          <p:attrName>ppt_y</p:attrName>
                                        </p:attrNameLst>
                                      </p:cBhvr>
                                      <p:tavLst>
                                        <p:tav tm="0">
                                          <p:val>
                                            <p:strVal val="ppt_y"/>
                                          </p:val>
                                        </p:tav>
                                        <p:tav tm="100000">
                                          <p:val>
                                            <p:strVal val="ppt_y+.1"/>
                                          </p:val>
                                        </p:tav>
                                      </p:tavLst>
                                    </p:anim>
                                    <p:set>
                                      <p:cBhvr>
                                        <p:cTn id="91" dur="1" fill="hold">
                                          <p:stCondLst>
                                            <p:cond delay="999"/>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6" grpId="0"/>
      <p:bldP spid="3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25995"/>
            <a:ext cx="8382000" cy="5100170"/>
          </a:xfrm>
        </p:spPr>
        <p:txBody>
          <a:bodyPr/>
          <a:lstStyle/>
          <a:p>
            <a:r>
              <a:rPr lang="en-US" sz="2000" dirty="0" smtClean="0">
                <a:latin typeface="Book Antiqua" panose="02040602050305030304" pitchFamily="18" charset="0"/>
              </a:rPr>
              <a:t>Assuming the dipole modes are the dominant modes and the spheres are identical, the coupled mode equations for two spheres are</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Title 1"/>
          <p:cNvSpPr txBox="1">
            <a:spLocks/>
          </p:cNvSpPr>
          <p:nvPr/>
        </p:nvSpPr>
        <p:spPr>
          <a:xfrm>
            <a:off x="267418" y="214751"/>
            <a:ext cx="8686801" cy="811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solidFill>
                  <a:srgbClr val="003300"/>
                </a:solidFill>
                <a:latin typeface="Constantia" panose="02030602050306030303" pitchFamily="18" charset="0"/>
              </a:rPr>
              <a:t>Two Spheres – Coupled Mode Theory</a:t>
            </a:r>
            <a:endParaRPr lang="en-US" sz="3200" dirty="0">
              <a:solidFill>
                <a:srgbClr val="003300"/>
              </a:solidFill>
              <a:latin typeface="Constantia" panose="02030602050306030303" pitchFamily="18" charset="0"/>
            </a:endParaRPr>
          </a:p>
        </p:txBody>
      </p:sp>
      <p:sp>
        <p:nvSpPr>
          <p:cNvPr id="6" name="Oval 5"/>
          <p:cNvSpPr/>
          <p:nvPr/>
        </p:nvSpPr>
        <p:spPr>
          <a:xfrm>
            <a:off x="3568535" y="2296124"/>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14575" y="2305133"/>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70911" y="2246244"/>
            <a:ext cx="839189"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Sphere1</a:t>
            </a:r>
          </a:p>
        </p:txBody>
      </p:sp>
      <p:sp>
        <p:nvSpPr>
          <p:cNvPr id="9" name="TextBox 8"/>
          <p:cNvSpPr txBox="1"/>
          <p:nvPr/>
        </p:nvSpPr>
        <p:spPr>
          <a:xfrm>
            <a:off x="4824361" y="2232880"/>
            <a:ext cx="839189"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Sphere2</a:t>
            </a:r>
          </a:p>
        </p:txBody>
      </p:sp>
      <p:pic>
        <p:nvPicPr>
          <p:cNvPr id="11" name="Picture 10"/>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352800" y="2921846"/>
            <a:ext cx="2758096" cy="307810"/>
          </a:xfrm>
          <a:prstGeom prst="rect">
            <a:avLst/>
          </a:prstGeom>
        </p:spPr>
      </p:pic>
      <p:pic>
        <p:nvPicPr>
          <p:cNvPr id="15" name="Picture 14"/>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064810" y="3988124"/>
            <a:ext cx="2105903" cy="568381"/>
          </a:xfrm>
          <a:prstGeom prst="rect">
            <a:avLst/>
          </a:prstGeom>
        </p:spPr>
      </p:pic>
      <p:pic>
        <p:nvPicPr>
          <p:cNvPr id="18" name="Picture 17"/>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5528975" y="3806999"/>
            <a:ext cx="2213900" cy="993601"/>
          </a:xfrm>
          <a:prstGeom prst="rect">
            <a:avLst/>
          </a:prstGeom>
        </p:spPr>
      </p:pic>
      <p:sp>
        <p:nvSpPr>
          <p:cNvPr id="19" name="TextBox 18"/>
          <p:cNvSpPr txBox="1"/>
          <p:nvPr/>
        </p:nvSpPr>
        <p:spPr>
          <a:xfrm>
            <a:off x="2278572" y="3548029"/>
            <a:ext cx="1678378"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Frequency domain</a:t>
            </a:r>
            <a:endParaRPr lang="en-US" sz="1400" dirty="0">
              <a:latin typeface="Book Antiqua" panose="02040602050305030304" pitchFamily="18" charset="0"/>
              <a:cs typeface="Gotham Book"/>
            </a:endParaRPr>
          </a:p>
        </p:txBody>
      </p:sp>
      <p:sp>
        <p:nvSpPr>
          <p:cNvPr id="20" name="TextBox 19"/>
          <p:cNvSpPr txBox="1"/>
          <p:nvPr/>
        </p:nvSpPr>
        <p:spPr>
          <a:xfrm>
            <a:off x="5652770" y="3499222"/>
            <a:ext cx="1678378"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Time domain</a:t>
            </a:r>
            <a:endParaRPr lang="en-US" sz="1400" dirty="0">
              <a:latin typeface="Book Antiqua" panose="02040602050305030304" pitchFamily="18" charset="0"/>
              <a:cs typeface="Gotham Book"/>
            </a:endParaRPr>
          </a:p>
        </p:txBody>
      </p:sp>
      <p:pic>
        <p:nvPicPr>
          <p:cNvPr id="22" name="Picture 2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2640802" y="5257800"/>
            <a:ext cx="3938596" cy="531878"/>
          </a:xfrm>
          <a:prstGeom prst="rect">
            <a:avLst/>
          </a:prstGeom>
        </p:spPr>
      </p:pic>
      <p:pic>
        <p:nvPicPr>
          <p:cNvPr id="24" name="Picture 23"/>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964768" y="2438265"/>
            <a:ext cx="246857" cy="152381"/>
          </a:xfrm>
          <a:prstGeom prst="rect">
            <a:avLst/>
          </a:prstGeom>
        </p:spPr>
      </p:pic>
      <p:sp>
        <p:nvSpPr>
          <p:cNvPr id="25" name="TextBox 24"/>
          <p:cNvSpPr txBox="1"/>
          <p:nvPr/>
        </p:nvSpPr>
        <p:spPr>
          <a:xfrm>
            <a:off x="1059371" y="2279893"/>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Frequency of isolated sphere</a:t>
            </a:r>
            <a:endParaRPr lang="en-US" sz="1400" dirty="0">
              <a:latin typeface="Book Antiqua" panose="02040602050305030304" pitchFamily="18" charset="0"/>
              <a:cs typeface="Gotham Book"/>
            </a:endParaRPr>
          </a:p>
        </p:txBody>
      </p:sp>
    </p:spTree>
    <p:extLst>
      <p:ext uri="{BB962C8B-B14F-4D97-AF65-F5344CB8AC3E}">
        <p14:creationId xmlns:p14="http://schemas.microsoft.com/office/powerpoint/2010/main" val="3905702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25995"/>
            <a:ext cx="8382000" cy="5100170"/>
          </a:xfrm>
        </p:spPr>
        <p:txBody>
          <a:bodyPr/>
          <a:lstStyle/>
          <a:p>
            <a:r>
              <a:rPr lang="en-US" sz="2000" dirty="0" smtClean="0">
                <a:latin typeface="Book Antiqua" panose="02040602050305030304" pitchFamily="18" charset="0"/>
              </a:rPr>
              <a:t>Assuming the dipole modes are the dominant modes and the spheres are identical, the coupled mode equations for two spheres are</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Title 1"/>
          <p:cNvSpPr txBox="1">
            <a:spLocks/>
          </p:cNvSpPr>
          <p:nvPr/>
        </p:nvSpPr>
        <p:spPr>
          <a:xfrm>
            <a:off x="267418" y="214751"/>
            <a:ext cx="8686801" cy="811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3300"/>
                </a:solidFill>
                <a:latin typeface="Constantia" panose="02030602050306030303" pitchFamily="18" charset="0"/>
              </a:rPr>
              <a:t>Eigen Frequency of Coupled </a:t>
            </a:r>
            <a:r>
              <a:rPr lang="en-US" sz="3200" dirty="0">
                <a:solidFill>
                  <a:srgbClr val="003300"/>
                </a:solidFill>
                <a:latin typeface="Constantia" panose="02030602050306030303" pitchFamily="18" charset="0"/>
              </a:rPr>
              <a:t>S</a:t>
            </a:r>
            <a:r>
              <a:rPr lang="en-US" sz="3200" dirty="0" smtClean="0">
                <a:solidFill>
                  <a:srgbClr val="003300"/>
                </a:solidFill>
                <a:latin typeface="Constantia" panose="02030602050306030303" pitchFamily="18" charset="0"/>
              </a:rPr>
              <a:t>ystem</a:t>
            </a:r>
            <a:endParaRPr lang="en-US" sz="3200" dirty="0">
              <a:solidFill>
                <a:srgbClr val="003300"/>
              </a:solidFill>
              <a:latin typeface="Constantia" panose="02030602050306030303" pitchFamily="18" charset="0"/>
            </a:endParaRPr>
          </a:p>
        </p:txBody>
      </p:sp>
      <p:sp>
        <p:nvSpPr>
          <p:cNvPr id="6" name="Oval 5"/>
          <p:cNvSpPr/>
          <p:nvPr/>
        </p:nvSpPr>
        <p:spPr>
          <a:xfrm>
            <a:off x="3568535" y="2296124"/>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14575" y="2305133"/>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70911" y="2246244"/>
            <a:ext cx="839189"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Sphere1</a:t>
            </a:r>
          </a:p>
        </p:txBody>
      </p:sp>
      <p:sp>
        <p:nvSpPr>
          <p:cNvPr id="9" name="TextBox 8"/>
          <p:cNvSpPr txBox="1"/>
          <p:nvPr/>
        </p:nvSpPr>
        <p:spPr>
          <a:xfrm>
            <a:off x="4824361" y="2232880"/>
            <a:ext cx="839189"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Sphere2</a:t>
            </a:r>
          </a:p>
        </p:txBody>
      </p:sp>
      <p:pic>
        <p:nvPicPr>
          <p:cNvPr id="15" name="Picture 14"/>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898549" y="4114800"/>
            <a:ext cx="2105903" cy="568381"/>
          </a:xfrm>
          <a:prstGeom prst="rect">
            <a:avLst/>
          </a:prstGeom>
        </p:spPr>
      </p:pic>
      <p:pic>
        <p:nvPicPr>
          <p:cNvPr id="22" name="Picture 21"/>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768451" y="3190732"/>
            <a:ext cx="3938596" cy="531878"/>
          </a:xfrm>
          <a:prstGeom prst="rect">
            <a:avLst/>
          </a:prstGeom>
        </p:spPr>
      </p:pic>
      <p:pic>
        <p:nvPicPr>
          <p:cNvPr id="24" name="Picture 23"/>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964768" y="2438265"/>
            <a:ext cx="246857" cy="152381"/>
          </a:xfrm>
          <a:prstGeom prst="rect">
            <a:avLst/>
          </a:prstGeom>
        </p:spPr>
      </p:pic>
      <p:sp>
        <p:nvSpPr>
          <p:cNvPr id="25" name="TextBox 24"/>
          <p:cNvSpPr txBox="1"/>
          <p:nvPr/>
        </p:nvSpPr>
        <p:spPr>
          <a:xfrm>
            <a:off x="1059371" y="2279893"/>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Frequency of isolated sphere</a:t>
            </a:r>
            <a:endParaRPr lang="en-US" sz="1400" dirty="0">
              <a:latin typeface="Book Antiqua" panose="02040602050305030304" pitchFamily="18" charset="0"/>
              <a:cs typeface="Gotham Book"/>
            </a:endParaRPr>
          </a:p>
        </p:txBody>
      </p:sp>
      <p:sp>
        <p:nvSpPr>
          <p:cNvPr id="16" name="Right Arrow 15"/>
          <p:cNvSpPr/>
          <p:nvPr/>
        </p:nvSpPr>
        <p:spPr>
          <a:xfrm>
            <a:off x="3224614" y="4224468"/>
            <a:ext cx="509186" cy="383876"/>
          </a:xfrm>
          <a:prstGeom prst="rightArrow">
            <a:avLst/>
          </a:prstGeom>
          <a:gradFill>
            <a:gsLst>
              <a:gs pos="0">
                <a:srgbClr val="064339"/>
              </a:gs>
              <a:gs pos="100000">
                <a:srgbClr val="0C533A"/>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4138560" y="4208210"/>
            <a:ext cx="1346268" cy="400134"/>
          </a:xfrm>
          <a:prstGeom prst="rect">
            <a:avLst/>
          </a:prstGeom>
        </p:spPr>
      </p:pic>
      <p:sp>
        <p:nvSpPr>
          <p:cNvPr id="17" name="Double Bracket 16"/>
          <p:cNvSpPr/>
          <p:nvPr/>
        </p:nvSpPr>
        <p:spPr>
          <a:xfrm>
            <a:off x="4763025" y="4055214"/>
            <a:ext cx="798626" cy="663801"/>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pic>
        <p:nvPicPr>
          <p:cNvPr id="11" name="Picture 10"/>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5693238" y="4150467"/>
            <a:ext cx="1182252" cy="451086"/>
          </a:xfrm>
          <a:prstGeom prst="rect">
            <a:avLst/>
          </a:prstGeom>
        </p:spPr>
      </p:pic>
      <p:pic>
        <p:nvPicPr>
          <p:cNvPr id="12" name="Picture 11"/>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1434808" y="5346379"/>
            <a:ext cx="1805694" cy="222177"/>
          </a:xfrm>
          <a:prstGeom prst="rect">
            <a:avLst/>
          </a:prstGeom>
        </p:spPr>
      </p:pic>
      <p:sp>
        <p:nvSpPr>
          <p:cNvPr id="23" name="TextBox 22"/>
          <p:cNvSpPr txBox="1"/>
          <p:nvPr/>
        </p:nvSpPr>
        <p:spPr>
          <a:xfrm>
            <a:off x="414675" y="5274155"/>
            <a:ext cx="1678378" cy="369332"/>
          </a:xfrm>
          <a:prstGeom prst="rect">
            <a:avLst/>
          </a:prstGeom>
          <a:noFill/>
        </p:spPr>
        <p:txBody>
          <a:bodyPr wrap="square" rtlCol="0">
            <a:spAutoFit/>
          </a:bodyPr>
          <a:lstStyle/>
          <a:p>
            <a:pPr algn="ctr"/>
            <a:r>
              <a:rPr lang="en-US" dirty="0" smtClean="0">
                <a:latin typeface="Book Antiqua" panose="02040602050305030304" pitchFamily="18" charset="0"/>
                <a:cs typeface="Gotham Book"/>
              </a:rPr>
              <a:t>if</a:t>
            </a:r>
            <a:endParaRPr lang="en-US" dirty="0">
              <a:latin typeface="Book Antiqua" panose="02040602050305030304" pitchFamily="18" charset="0"/>
              <a:cs typeface="Gotham Book"/>
            </a:endParaRPr>
          </a:p>
        </p:txBody>
      </p:sp>
      <p:sp>
        <p:nvSpPr>
          <p:cNvPr id="26" name="Right Arrow 25"/>
          <p:cNvSpPr/>
          <p:nvPr/>
        </p:nvSpPr>
        <p:spPr>
          <a:xfrm>
            <a:off x="3407454" y="5262997"/>
            <a:ext cx="509186" cy="383876"/>
          </a:xfrm>
          <a:prstGeom prst="rightArrow">
            <a:avLst/>
          </a:prstGeom>
          <a:gradFill>
            <a:gsLst>
              <a:gs pos="0">
                <a:srgbClr val="064339"/>
              </a:gs>
              <a:gs pos="100000">
                <a:srgbClr val="0C533A"/>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4065879" y="5340154"/>
            <a:ext cx="1180904" cy="222177"/>
          </a:xfrm>
          <a:prstGeom prst="rect">
            <a:avLst/>
          </a:prstGeom>
        </p:spPr>
      </p:pic>
      <p:sp>
        <p:nvSpPr>
          <p:cNvPr id="29" name="Right Arrow 28"/>
          <p:cNvSpPr/>
          <p:nvPr/>
        </p:nvSpPr>
        <p:spPr>
          <a:xfrm>
            <a:off x="5438645" y="5273667"/>
            <a:ext cx="509186" cy="383876"/>
          </a:xfrm>
          <a:prstGeom prst="rightArrow">
            <a:avLst/>
          </a:prstGeom>
          <a:gradFill>
            <a:gsLst>
              <a:gs pos="0">
                <a:srgbClr val="064339"/>
              </a:gs>
              <a:gs pos="100000">
                <a:srgbClr val="0C533A"/>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947831" y="4989577"/>
            <a:ext cx="1678378" cy="923330"/>
          </a:xfrm>
          <a:prstGeom prst="rect">
            <a:avLst/>
          </a:prstGeom>
          <a:noFill/>
        </p:spPr>
        <p:txBody>
          <a:bodyPr wrap="square" rtlCol="0">
            <a:spAutoFit/>
          </a:bodyPr>
          <a:lstStyle/>
          <a:p>
            <a:pPr algn="ctr"/>
            <a:r>
              <a:rPr lang="en-US" dirty="0" smtClean="0">
                <a:latin typeface="Book Antiqua" panose="02040602050305030304" pitchFamily="18" charset="0"/>
                <a:cs typeface="Gotham Book"/>
              </a:rPr>
              <a:t> </a:t>
            </a:r>
            <a:r>
              <a:rPr lang="en-US" dirty="0" err="1" smtClean="0">
                <a:latin typeface="Book Antiqua" panose="02040602050305030304" pitchFamily="18" charset="0"/>
                <a:cs typeface="Gotham Book"/>
              </a:rPr>
              <a:t>superradiant</a:t>
            </a:r>
            <a:r>
              <a:rPr lang="en-US" dirty="0" smtClean="0">
                <a:latin typeface="Book Antiqua" panose="02040602050305030304" pitchFamily="18" charset="0"/>
                <a:cs typeface="Gotham Book"/>
              </a:rPr>
              <a:t> and dark modes</a:t>
            </a:r>
            <a:endParaRPr lang="en-US" dirty="0">
              <a:latin typeface="Book Antiqua" panose="02040602050305030304" pitchFamily="18" charset="0"/>
              <a:cs typeface="Gotham Book"/>
            </a:endParaRPr>
          </a:p>
        </p:txBody>
      </p:sp>
    </p:spTree>
    <p:extLst>
      <p:ext uri="{BB962C8B-B14F-4D97-AF65-F5344CB8AC3E}">
        <p14:creationId xmlns:p14="http://schemas.microsoft.com/office/powerpoint/2010/main" val="3956054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25995"/>
            <a:ext cx="8382000" cy="5100170"/>
          </a:xfrm>
        </p:spPr>
        <p:txBody>
          <a:bodyPr/>
          <a:lstStyle/>
          <a:p>
            <a:r>
              <a:rPr lang="en-US" sz="2000" dirty="0" smtClean="0">
                <a:latin typeface="Book Antiqua" panose="02040602050305030304" pitchFamily="18" charset="0"/>
              </a:rPr>
              <a:t>Coupled spheres with r=10 nm</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Title 1"/>
          <p:cNvSpPr txBox="1">
            <a:spLocks/>
          </p:cNvSpPr>
          <p:nvPr/>
        </p:nvSpPr>
        <p:spPr>
          <a:xfrm>
            <a:off x="267418" y="214751"/>
            <a:ext cx="8686801" cy="811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3300"/>
                </a:solidFill>
                <a:latin typeface="Constantia" panose="02030602050306030303" pitchFamily="18" charset="0"/>
              </a:rPr>
              <a:t>Eigen Frequency of Coupled </a:t>
            </a:r>
            <a:r>
              <a:rPr lang="en-US" sz="3200" dirty="0">
                <a:solidFill>
                  <a:srgbClr val="003300"/>
                </a:solidFill>
                <a:latin typeface="Constantia" panose="02030602050306030303" pitchFamily="18" charset="0"/>
              </a:rPr>
              <a:t>S</a:t>
            </a:r>
            <a:r>
              <a:rPr lang="en-US" sz="3200" dirty="0" smtClean="0">
                <a:solidFill>
                  <a:srgbClr val="003300"/>
                </a:solidFill>
                <a:latin typeface="Constantia" panose="02030602050306030303" pitchFamily="18" charset="0"/>
              </a:rPr>
              <a:t>ystem</a:t>
            </a:r>
            <a:endParaRPr lang="en-US" sz="3200" dirty="0">
              <a:solidFill>
                <a:srgbClr val="003300"/>
              </a:solidFill>
              <a:latin typeface="Constantia" panose="02030602050306030303" pitchFamily="18" charset="0"/>
            </a:endParaRPr>
          </a:p>
        </p:txBody>
      </p:sp>
      <p:sp>
        <p:nvSpPr>
          <p:cNvPr id="6" name="Oval 5"/>
          <p:cNvSpPr/>
          <p:nvPr/>
        </p:nvSpPr>
        <p:spPr>
          <a:xfrm>
            <a:off x="6497760" y="1204749"/>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543800" y="1213758"/>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724400" y="1100234"/>
            <a:ext cx="1357714" cy="227048"/>
          </a:xfrm>
          <a:prstGeom prst="rect">
            <a:avLst/>
          </a:prstGeom>
        </p:spPr>
      </p:pic>
      <p:cxnSp>
        <p:nvCxnSpPr>
          <p:cNvPr id="12" name="Straight Arrow Connector 11"/>
          <p:cNvCxnSpPr/>
          <p:nvPr/>
        </p:nvCxnSpPr>
        <p:spPr>
          <a:xfrm flipV="1">
            <a:off x="7127175" y="1014120"/>
            <a:ext cx="0" cy="53884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160325" y="1012145"/>
            <a:ext cx="0" cy="53884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18517"/>
          <a:stretch/>
        </p:blipFill>
        <p:spPr bwMode="auto">
          <a:xfrm>
            <a:off x="831273" y="2318158"/>
            <a:ext cx="3672670"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l="19891"/>
          <a:stretch/>
        </p:blipFill>
        <p:spPr bwMode="auto">
          <a:xfrm>
            <a:off x="5011387" y="2309150"/>
            <a:ext cx="4120956" cy="346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Brace 13"/>
          <p:cNvSpPr/>
          <p:nvPr/>
        </p:nvSpPr>
        <p:spPr>
          <a:xfrm>
            <a:off x="7481468" y="1252250"/>
            <a:ext cx="290914" cy="953362"/>
          </a:xfrm>
          <a:prstGeom prst="rightBrace">
            <a:avLst/>
          </a:prstGeom>
          <a:ln w="25400">
            <a:solidFill>
              <a:schemeClr val="tx1"/>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16"/>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2403371" y="5748107"/>
            <a:ext cx="374857" cy="251429"/>
          </a:xfrm>
          <a:prstGeom prst="rect">
            <a:avLst/>
          </a:prstGeom>
        </p:spPr>
      </p:pic>
      <p:pic>
        <p:nvPicPr>
          <p:cNvPr id="27" name="Picture 26"/>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037303" y="5748106"/>
            <a:ext cx="374857" cy="251429"/>
          </a:xfrm>
          <a:prstGeom prst="rect">
            <a:avLst/>
          </a:prstGeom>
        </p:spPr>
      </p:pic>
      <p:pic>
        <p:nvPicPr>
          <p:cNvPr id="18" name="Picture 17"/>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7578425" y="1944810"/>
            <a:ext cx="121905" cy="178286"/>
          </a:xfrm>
          <a:prstGeom prst="rect">
            <a:avLst/>
          </a:prstGeom>
        </p:spPr>
      </p:pic>
      <p:sp>
        <p:nvSpPr>
          <p:cNvPr id="29" name="TextBox 28"/>
          <p:cNvSpPr txBox="1"/>
          <p:nvPr/>
        </p:nvSpPr>
        <p:spPr>
          <a:xfrm>
            <a:off x="5741677" y="1772343"/>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Center to center separation</a:t>
            </a:r>
            <a:endParaRPr lang="en-US" sz="1400" dirty="0">
              <a:latin typeface="Book Antiqua" panose="02040602050305030304" pitchFamily="18" charset="0"/>
              <a:cs typeface="Gotham Book"/>
            </a:endParaRPr>
          </a:p>
        </p:txBody>
      </p:sp>
      <p:pic>
        <p:nvPicPr>
          <p:cNvPr id="4" name="Picture 3"/>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rot="16200000">
            <a:off x="-424286" y="3862752"/>
            <a:ext cx="1861422" cy="353029"/>
          </a:xfrm>
          <a:prstGeom prst="rect">
            <a:avLst/>
          </a:prstGeom>
        </p:spPr>
      </p:pic>
      <p:pic>
        <p:nvPicPr>
          <p:cNvPr id="20" name="Picture 19"/>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rot="16200000">
            <a:off x="3765466" y="3766430"/>
            <a:ext cx="1917869" cy="328608"/>
          </a:xfrm>
          <a:prstGeom prst="rect">
            <a:avLst/>
          </a:prstGeom>
        </p:spPr>
      </p:pic>
    </p:spTree>
    <p:extLst>
      <p:ext uri="{BB962C8B-B14F-4D97-AF65-F5344CB8AC3E}">
        <p14:creationId xmlns:p14="http://schemas.microsoft.com/office/powerpoint/2010/main" val="3803914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25995"/>
            <a:ext cx="8382000" cy="5100170"/>
          </a:xfrm>
        </p:spPr>
        <p:txBody>
          <a:bodyPr/>
          <a:lstStyle/>
          <a:p>
            <a:r>
              <a:rPr lang="en-US" sz="2000" dirty="0" smtClean="0">
                <a:latin typeface="Book Antiqua" panose="02040602050305030304" pitchFamily="18" charset="0"/>
              </a:rPr>
              <a:t>Coupled spheres with r=10 nm</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Title 1"/>
          <p:cNvSpPr txBox="1">
            <a:spLocks/>
          </p:cNvSpPr>
          <p:nvPr/>
        </p:nvSpPr>
        <p:spPr>
          <a:xfrm>
            <a:off x="267418" y="214751"/>
            <a:ext cx="8686801" cy="811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3300"/>
                </a:solidFill>
                <a:latin typeface="Constantia" panose="02030602050306030303" pitchFamily="18" charset="0"/>
              </a:rPr>
              <a:t>Eigen Frequency of Coupled </a:t>
            </a:r>
            <a:r>
              <a:rPr lang="en-US" sz="3200" dirty="0">
                <a:solidFill>
                  <a:srgbClr val="003300"/>
                </a:solidFill>
                <a:latin typeface="Constantia" panose="02030602050306030303" pitchFamily="18" charset="0"/>
              </a:rPr>
              <a:t>S</a:t>
            </a:r>
            <a:r>
              <a:rPr lang="en-US" sz="3200" dirty="0" smtClean="0">
                <a:solidFill>
                  <a:srgbClr val="003300"/>
                </a:solidFill>
                <a:latin typeface="Constantia" panose="02030602050306030303" pitchFamily="18" charset="0"/>
              </a:rPr>
              <a:t>ystem</a:t>
            </a:r>
            <a:endParaRPr lang="en-US" sz="3200" dirty="0">
              <a:solidFill>
                <a:srgbClr val="003300"/>
              </a:solidFill>
              <a:latin typeface="Constantia" panose="02030602050306030303" pitchFamily="18" charset="0"/>
            </a:endParaRPr>
          </a:p>
        </p:txBody>
      </p:sp>
      <p:sp>
        <p:nvSpPr>
          <p:cNvPr id="6" name="Oval 5"/>
          <p:cNvSpPr/>
          <p:nvPr/>
        </p:nvSpPr>
        <p:spPr>
          <a:xfrm>
            <a:off x="6497760" y="1204749"/>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543800" y="1213758"/>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724400" y="1100234"/>
            <a:ext cx="1347048" cy="227048"/>
          </a:xfrm>
          <a:prstGeom prst="rect">
            <a:avLst/>
          </a:prstGeom>
        </p:spPr>
      </p:pic>
      <p:cxnSp>
        <p:nvCxnSpPr>
          <p:cNvPr id="12" name="Straight Arrow Connector 11"/>
          <p:cNvCxnSpPr/>
          <p:nvPr/>
        </p:nvCxnSpPr>
        <p:spPr>
          <a:xfrm>
            <a:off x="6913425" y="1291712"/>
            <a:ext cx="499750"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858989" y="1320357"/>
            <a:ext cx="602674" cy="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19199"/>
          <a:stretch/>
        </p:blipFill>
        <p:spPr bwMode="auto">
          <a:xfrm>
            <a:off x="4975761" y="2309150"/>
            <a:ext cx="4156582" cy="346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Brace 13"/>
          <p:cNvSpPr/>
          <p:nvPr/>
        </p:nvSpPr>
        <p:spPr>
          <a:xfrm>
            <a:off x="7481468" y="1252250"/>
            <a:ext cx="290914" cy="953362"/>
          </a:xfrm>
          <a:prstGeom prst="rightBrace">
            <a:avLst/>
          </a:prstGeom>
          <a:ln w="25400">
            <a:solidFill>
              <a:schemeClr val="tx1"/>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16"/>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2403371" y="5748107"/>
            <a:ext cx="374857" cy="251429"/>
          </a:xfrm>
          <a:prstGeom prst="rect">
            <a:avLst/>
          </a:prstGeom>
        </p:spPr>
      </p:pic>
      <p:pic>
        <p:nvPicPr>
          <p:cNvPr id="27" name="Picture 26"/>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7037303" y="5748106"/>
            <a:ext cx="374857" cy="251429"/>
          </a:xfrm>
          <a:prstGeom prst="rect">
            <a:avLst/>
          </a:prstGeom>
        </p:spPr>
      </p:pic>
      <p:pic>
        <p:nvPicPr>
          <p:cNvPr id="18" name="Picture 17"/>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7578425" y="1944810"/>
            <a:ext cx="121905" cy="178286"/>
          </a:xfrm>
          <a:prstGeom prst="rect">
            <a:avLst/>
          </a:prstGeom>
        </p:spPr>
      </p:pic>
      <p:sp>
        <p:nvSpPr>
          <p:cNvPr id="29" name="TextBox 28"/>
          <p:cNvSpPr txBox="1"/>
          <p:nvPr/>
        </p:nvSpPr>
        <p:spPr>
          <a:xfrm>
            <a:off x="5741677" y="1772343"/>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Center to center separation</a:t>
            </a:r>
            <a:endParaRPr lang="en-US" sz="1400" dirty="0">
              <a:latin typeface="Book Antiqua" panose="02040602050305030304" pitchFamily="18" charset="0"/>
              <a:cs typeface="Gotham Book"/>
            </a:endParaRPr>
          </a:p>
        </p:txBody>
      </p:sp>
      <p:pic>
        <p:nvPicPr>
          <p:cNvPr id="7170"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8810"/>
          <a:stretch/>
        </p:blipFill>
        <p:spPr bwMode="auto">
          <a:xfrm>
            <a:off x="866899" y="2205612"/>
            <a:ext cx="3741820" cy="365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rot="16200000">
            <a:off x="-364911" y="3862752"/>
            <a:ext cx="1861422" cy="353029"/>
          </a:xfrm>
          <a:prstGeom prst="rect">
            <a:avLst/>
          </a:prstGeom>
        </p:spPr>
      </p:pic>
      <p:pic>
        <p:nvPicPr>
          <p:cNvPr id="20" name="Picture 19"/>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rot="16200000">
            <a:off x="3791807" y="3837833"/>
            <a:ext cx="1917869" cy="328608"/>
          </a:xfrm>
          <a:prstGeom prst="rect">
            <a:avLst/>
          </a:prstGeom>
        </p:spPr>
      </p:pic>
    </p:spTree>
    <p:extLst>
      <p:ext uri="{BB962C8B-B14F-4D97-AF65-F5344CB8AC3E}">
        <p14:creationId xmlns:p14="http://schemas.microsoft.com/office/powerpoint/2010/main" val="900148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5995"/>
            <a:ext cx="8077200" cy="5100170"/>
          </a:xfrm>
        </p:spPr>
        <p:txBody>
          <a:bodyPr/>
          <a:lstStyle/>
          <a:p>
            <a:r>
              <a:rPr lang="en-US" sz="2000" dirty="0" smtClean="0">
                <a:latin typeface="Book Antiqua" panose="02040602050305030304" pitchFamily="18" charset="0"/>
              </a:rPr>
              <a:t>Larger spheres have a stronger </a:t>
            </a:r>
            <a:r>
              <a:rPr lang="en-US" sz="2000" dirty="0" err="1" smtClean="0">
                <a:latin typeface="Book Antiqua" panose="02040602050305030304" pitchFamily="18" charset="0"/>
              </a:rPr>
              <a:t>radiative</a:t>
            </a:r>
            <a:r>
              <a:rPr lang="en-US" sz="2000" dirty="0" smtClean="0">
                <a:latin typeface="Book Antiqua" panose="02040602050305030304" pitchFamily="18" charset="0"/>
              </a:rPr>
              <a:t> characteristics and therefore the spheres are more strongly coupled</a:t>
            </a:r>
            <a:endParaRPr lang="en-US" sz="2000" dirty="0" smtClean="0">
              <a:solidFill>
                <a:schemeClr val="tx1"/>
              </a:solidFill>
              <a:latin typeface="Book Antiqua" panose="02040602050305030304" pitchFamily="18" charset="0"/>
            </a:endParaRPr>
          </a:p>
          <a:p>
            <a:endParaRPr lang="en-US" sz="2000" dirty="0" smtClean="0">
              <a:latin typeface="Book Antiqua" panose="02040602050305030304" pitchFamily="18" charset="0"/>
            </a:endParaRPr>
          </a:p>
          <a:p>
            <a:r>
              <a:rPr lang="en-US" sz="2000" dirty="0" smtClean="0">
                <a:latin typeface="Book Antiqua" panose="02040602050305030304" pitchFamily="18" charset="0"/>
              </a:rPr>
              <a:t>The direction of the dipole is also important</a:t>
            </a: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Title 1"/>
          <p:cNvSpPr txBox="1">
            <a:spLocks/>
          </p:cNvSpPr>
          <p:nvPr/>
        </p:nvSpPr>
        <p:spPr>
          <a:xfrm>
            <a:off x="267418" y="214751"/>
            <a:ext cx="8686801" cy="811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3300"/>
                </a:solidFill>
                <a:latin typeface="Constantia" panose="02030602050306030303" pitchFamily="18" charset="0"/>
              </a:rPr>
              <a:t>Strong Coupling – Larger Spheres  </a:t>
            </a:r>
            <a:endParaRPr lang="en-US" sz="3200" dirty="0">
              <a:solidFill>
                <a:srgbClr val="003300"/>
              </a:solidFill>
              <a:latin typeface="Constantia" panose="02030602050306030303" pitchFamily="18" charset="0"/>
            </a:endParaRPr>
          </a:p>
        </p:txBody>
      </p:sp>
      <p:sp>
        <p:nvSpPr>
          <p:cNvPr id="6" name="Oval 5"/>
          <p:cNvSpPr/>
          <p:nvPr/>
        </p:nvSpPr>
        <p:spPr>
          <a:xfrm>
            <a:off x="2260747" y="5334000"/>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306787" y="5343009"/>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676412" y="5420963"/>
            <a:ext cx="499750"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621976" y="5449608"/>
            <a:ext cx="602674" cy="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953000" y="5401191"/>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999040" y="5410200"/>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5582415" y="5210562"/>
            <a:ext cx="0" cy="53884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615565" y="5208587"/>
            <a:ext cx="0" cy="53884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AutoShape 2" descr="Displaying E_total__r=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22" r="22110"/>
          <a:stretch/>
        </p:blipFill>
        <p:spPr bwMode="auto">
          <a:xfrm>
            <a:off x="457200" y="2540325"/>
            <a:ext cx="2554255" cy="234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p:nvPr/>
        </p:nvCxnSpPr>
        <p:spPr>
          <a:xfrm flipV="1">
            <a:off x="1865417" y="3365660"/>
            <a:ext cx="0" cy="53884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26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479" r="23991"/>
          <a:stretch/>
        </p:blipFill>
        <p:spPr bwMode="auto">
          <a:xfrm>
            <a:off x="5573578" y="2504700"/>
            <a:ext cx="2556072" cy="234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Arrow Connector 23"/>
          <p:cNvCxnSpPr/>
          <p:nvPr/>
        </p:nvCxnSpPr>
        <p:spPr>
          <a:xfrm flipV="1">
            <a:off x="7027225" y="3329291"/>
            <a:ext cx="0" cy="53884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26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682" r="23481"/>
          <a:stretch/>
        </p:blipFill>
        <p:spPr bwMode="auto">
          <a:xfrm>
            <a:off x="2935326" y="2521805"/>
            <a:ext cx="2609253" cy="236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Arrow Connector 25"/>
          <p:cNvCxnSpPr/>
          <p:nvPr/>
        </p:nvCxnSpPr>
        <p:spPr>
          <a:xfrm flipV="1">
            <a:off x="4335460" y="3314973"/>
            <a:ext cx="0" cy="53884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873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25995"/>
            <a:ext cx="8382000" cy="5100170"/>
          </a:xfrm>
        </p:spPr>
        <p:txBody>
          <a:bodyPr/>
          <a:lstStyle/>
          <a:p>
            <a:r>
              <a:rPr lang="en-US" sz="2000" dirty="0" smtClean="0">
                <a:latin typeface="Book Antiqua" panose="02040602050305030304" pitchFamily="18" charset="0"/>
              </a:rPr>
              <a:t>Coupled spheres with r=40 nm</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Title 1"/>
          <p:cNvSpPr txBox="1">
            <a:spLocks/>
          </p:cNvSpPr>
          <p:nvPr/>
        </p:nvSpPr>
        <p:spPr>
          <a:xfrm>
            <a:off x="267418" y="214751"/>
            <a:ext cx="8686801" cy="811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3300"/>
                </a:solidFill>
                <a:latin typeface="Constantia" panose="02030602050306030303" pitchFamily="18" charset="0"/>
              </a:rPr>
              <a:t>Eigen Frequency of Coupled System</a:t>
            </a:r>
          </a:p>
        </p:txBody>
      </p:sp>
      <p:sp>
        <p:nvSpPr>
          <p:cNvPr id="6" name="Oval 5"/>
          <p:cNvSpPr/>
          <p:nvPr/>
        </p:nvSpPr>
        <p:spPr>
          <a:xfrm>
            <a:off x="6497760" y="1204749"/>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543800" y="1213758"/>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724400" y="1100234"/>
            <a:ext cx="1347048" cy="227048"/>
          </a:xfrm>
          <a:prstGeom prst="rect">
            <a:avLst/>
          </a:prstGeom>
        </p:spPr>
      </p:pic>
      <p:cxnSp>
        <p:nvCxnSpPr>
          <p:cNvPr id="12" name="Straight Arrow Connector 11"/>
          <p:cNvCxnSpPr/>
          <p:nvPr/>
        </p:nvCxnSpPr>
        <p:spPr>
          <a:xfrm>
            <a:off x="6913425" y="1291712"/>
            <a:ext cx="499750"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858989" y="1320357"/>
            <a:ext cx="602674" cy="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7481468" y="1252250"/>
            <a:ext cx="290914" cy="953362"/>
          </a:xfrm>
          <a:prstGeom prst="rightBrace">
            <a:avLst/>
          </a:prstGeom>
          <a:ln w="25400">
            <a:solidFill>
              <a:schemeClr val="tx1"/>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16"/>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2368343" y="6018820"/>
            <a:ext cx="374857" cy="251429"/>
          </a:xfrm>
          <a:prstGeom prst="rect">
            <a:avLst/>
          </a:prstGeom>
        </p:spPr>
      </p:pic>
      <p:pic>
        <p:nvPicPr>
          <p:cNvPr id="27" name="Picture 26"/>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7182109" y="5991100"/>
            <a:ext cx="374857" cy="251429"/>
          </a:xfrm>
          <a:prstGeom prst="rect">
            <a:avLst/>
          </a:prstGeom>
        </p:spPr>
      </p:pic>
      <p:pic>
        <p:nvPicPr>
          <p:cNvPr id="18" name="Picture 17"/>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7578425" y="1944810"/>
            <a:ext cx="121905" cy="178286"/>
          </a:xfrm>
          <a:prstGeom prst="rect">
            <a:avLst/>
          </a:prstGeom>
        </p:spPr>
      </p:pic>
      <p:sp>
        <p:nvSpPr>
          <p:cNvPr id="29" name="TextBox 28"/>
          <p:cNvSpPr txBox="1"/>
          <p:nvPr/>
        </p:nvSpPr>
        <p:spPr>
          <a:xfrm>
            <a:off x="6861141" y="2200563"/>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Center to center separation</a:t>
            </a:r>
            <a:endParaRPr lang="en-US" sz="1400" dirty="0">
              <a:latin typeface="Book Antiqua" panose="02040602050305030304" pitchFamily="18" charset="0"/>
              <a:cs typeface="Gotham Book"/>
            </a:endParaRPr>
          </a:p>
        </p:txBody>
      </p:sp>
      <p:pic>
        <p:nvPicPr>
          <p:cNvPr id="8194"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21954"/>
          <a:stretch/>
        </p:blipFill>
        <p:spPr bwMode="auto">
          <a:xfrm>
            <a:off x="522514" y="2818784"/>
            <a:ext cx="4119504" cy="325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1"/>
          <p:cNvPicPr>
            <a:picLocks noChangeAspect="1" noChangeArrowheads="1"/>
          </p:cNvPicPr>
          <p:nvPr/>
        </p:nvPicPr>
        <p:blipFill rotWithShape="1">
          <a:blip r:embed="rId13">
            <a:extLst>
              <a:ext uri="{28A0092B-C50C-407E-A947-70E740481C1C}">
                <a14:useLocalDpi xmlns:a14="http://schemas.microsoft.com/office/drawing/2010/main" val="0"/>
              </a:ext>
            </a:extLst>
          </a:blip>
          <a:srcRect l="25632"/>
          <a:stretch/>
        </p:blipFill>
        <p:spPr bwMode="auto">
          <a:xfrm>
            <a:off x="5181600" y="2818784"/>
            <a:ext cx="4267200" cy="310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p:nvPr/>
        </p:nvCxnSpPr>
        <p:spPr>
          <a:xfrm flipV="1">
            <a:off x="5432153" y="5408752"/>
            <a:ext cx="469779" cy="213747"/>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202485" y="5659710"/>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Almost a dark state!</a:t>
            </a:r>
            <a:endParaRPr lang="en-US" sz="1400" dirty="0">
              <a:latin typeface="Book Antiqua" panose="02040602050305030304" pitchFamily="18" charset="0"/>
              <a:cs typeface="Gotham Book"/>
            </a:endParaRPr>
          </a:p>
        </p:txBody>
      </p:sp>
      <p:sp>
        <p:nvSpPr>
          <p:cNvPr id="31" name="Oval 30"/>
          <p:cNvSpPr/>
          <p:nvPr/>
        </p:nvSpPr>
        <p:spPr>
          <a:xfrm>
            <a:off x="6152485" y="5363095"/>
            <a:ext cx="152400" cy="176762"/>
          </a:xfrm>
          <a:prstGeom prst="ellipse">
            <a:avLst/>
          </a:prstGeom>
          <a:solidFill>
            <a:schemeClr val="tx1">
              <a:alpha val="39000"/>
            </a:schemeClr>
          </a:solidFill>
          <a:ln>
            <a:solidFill>
              <a:schemeClr val="tx1">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rot="16200000">
            <a:off x="-486778" y="4470534"/>
            <a:ext cx="1861422" cy="353029"/>
          </a:xfrm>
          <a:prstGeom prst="rect">
            <a:avLst/>
          </a:prstGeom>
        </p:spPr>
      </p:pic>
      <p:pic>
        <p:nvPicPr>
          <p:cNvPr id="33" name="Picture 32"/>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rot="16200000">
            <a:off x="4005970" y="4192390"/>
            <a:ext cx="1917869" cy="328608"/>
          </a:xfrm>
          <a:prstGeom prst="rect">
            <a:avLst/>
          </a:prstGeom>
        </p:spPr>
      </p:pic>
    </p:spTree>
    <p:extLst>
      <p:ext uri="{BB962C8B-B14F-4D97-AF65-F5344CB8AC3E}">
        <p14:creationId xmlns:p14="http://schemas.microsoft.com/office/powerpoint/2010/main" val="733831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28600"/>
            <a:ext cx="2514600" cy="685800"/>
          </a:xfrm>
        </p:spPr>
        <p:txBody>
          <a:bodyPr>
            <a:normAutofit fontScale="90000"/>
          </a:bodyPr>
          <a:lstStyle/>
          <a:p>
            <a:r>
              <a:rPr lang="en-US" sz="4000" dirty="0" smtClean="0">
                <a:solidFill>
                  <a:srgbClr val="003300"/>
                </a:solidFill>
                <a:latin typeface="Constantia" panose="02030602050306030303" pitchFamily="18" charset="0"/>
              </a:rPr>
              <a:t>Outline</a:t>
            </a:r>
            <a:endParaRPr lang="en-US" sz="40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457200" y="1128829"/>
            <a:ext cx="8229600" cy="5105400"/>
          </a:xfrm>
        </p:spPr>
        <p:txBody>
          <a:bodyPr>
            <a:noAutofit/>
          </a:bodyPr>
          <a:lstStyle/>
          <a:p>
            <a:pPr>
              <a:lnSpc>
                <a:spcPct val="150000"/>
              </a:lnSpc>
            </a:pPr>
            <a:r>
              <a:rPr lang="en-US" sz="2000" dirty="0" smtClean="0">
                <a:latin typeface="Book Antiqua" panose="02040602050305030304" pitchFamily="18" charset="0"/>
              </a:rPr>
              <a:t>Open Quantum Systems</a:t>
            </a:r>
          </a:p>
          <a:p>
            <a:pPr>
              <a:lnSpc>
                <a:spcPct val="150000"/>
              </a:lnSpc>
            </a:pPr>
            <a:r>
              <a:rPr lang="en-US" sz="2000" dirty="0" smtClean="0">
                <a:latin typeface="Book Antiqua" panose="02040602050305030304" pitchFamily="18" charset="0"/>
              </a:rPr>
              <a:t>Feschbach Projection Formalism</a:t>
            </a:r>
          </a:p>
          <a:p>
            <a:pPr lvl="1">
              <a:lnSpc>
                <a:spcPct val="150000"/>
              </a:lnSpc>
            </a:pPr>
            <a:r>
              <a:rPr lang="en-US" sz="1800" dirty="0" smtClean="0">
                <a:latin typeface="Book Antiqua" panose="02040602050305030304" pitchFamily="18" charset="0"/>
              </a:rPr>
              <a:t>Quantum Transport</a:t>
            </a:r>
          </a:p>
          <a:p>
            <a:pPr>
              <a:lnSpc>
                <a:spcPct val="150000"/>
              </a:lnSpc>
            </a:pPr>
            <a:r>
              <a:rPr lang="en-US" sz="2000" dirty="0" smtClean="0">
                <a:latin typeface="Book Antiqua" panose="02040602050305030304" pitchFamily="18" charset="0"/>
              </a:rPr>
              <a:t>Plasmonics</a:t>
            </a:r>
          </a:p>
          <a:p>
            <a:pPr lvl="1">
              <a:lnSpc>
                <a:spcPct val="150000"/>
              </a:lnSpc>
            </a:pPr>
            <a:r>
              <a:rPr lang="en-US" sz="1800" dirty="0">
                <a:latin typeface="Book Antiqua" panose="02040602050305030304" pitchFamily="18" charset="0"/>
              </a:rPr>
              <a:t>Single Metallic Sphere</a:t>
            </a:r>
          </a:p>
          <a:p>
            <a:pPr lvl="1">
              <a:lnSpc>
                <a:spcPct val="150000"/>
              </a:lnSpc>
            </a:pPr>
            <a:r>
              <a:rPr lang="en-US" sz="1800" dirty="0">
                <a:latin typeface="Book Antiqua" panose="02040602050305030304" pitchFamily="18" charset="0"/>
              </a:rPr>
              <a:t>Coupled Systems</a:t>
            </a:r>
          </a:p>
          <a:p>
            <a:pPr lvl="1">
              <a:lnSpc>
                <a:spcPct val="150000"/>
              </a:lnSpc>
            </a:pPr>
            <a:r>
              <a:rPr lang="en-US" sz="1800" dirty="0">
                <a:latin typeface="Book Antiqua" panose="02040602050305030304" pitchFamily="18" charset="0"/>
              </a:rPr>
              <a:t>1D Chains of Metallic Spheres</a:t>
            </a:r>
          </a:p>
          <a:p>
            <a:pPr>
              <a:lnSpc>
                <a:spcPct val="150000"/>
              </a:lnSpc>
            </a:pPr>
            <a:r>
              <a:rPr lang="en-US" sz="2000" dirty="0" smtClean="0">
                <a:latin typeface="Book Antiqua" panose="02040602050305030304" pitchFamily="18" charset="0"/>
              </a:rPr>
              <a:t>Discussion &amp; Future Work</a:t>
            </a:r>
          </a:p>
        </p:txBody>
      </p:sp>
      <p:pic>
        <p:nvPicPr>
          <p:cNvPr id="4" name="Picture 1" descr="PP_MSU_chevron-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245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13214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25995"/>
            <a:ext cx="8382000" cy="5100170"/>
          </a:xfrm>
        </p:spPr>
        <p:txBody>
          <a:bodyPr/>
          <a:lstStyle/>
          <a:p>
            <a:r>
              <a:rPr lang="en-US" sz="2000" dirty="0" smtClean="0">
                <a:latin typeface="Book Antiqua" panose="02040602050305030304" pitchFamily="18" charset="0"/>
              </a:rPr>
              <a:t>Coupled spheres with r=20 nm</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Title 1"/>
          <p:cNvSpPr txBox="1">
            <a:spLocks/>
          </p:cNvSpPr>
          <p:nvPr/>
        </p:nvSpPr>
        <p:spPr>
          <a:xfrm>
            <a:off x="267418" y="214751"/>
            <a:ext cx="8686801" cy="811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a:solidFill>
                  <a:srgbClr val="003300"/>
                </a:solidFill>
                <a:latin typeface="Constantia" panose="02030602050306030303" pitchFamily="18" charset="0"/>
              </a:rPr>
              <a:t>Superradiant</a:t>
            </a:r>
            <a:r>
              <a:rPr lang="en-US" sz="3200" dirty="0">
                <a:solidFill>
                  <a:srgbClr val="003300"/>
                </a:solidFill>
                <a:latin typeface="Constantia" panose="02030602050306030303" pitchFamily="18" charset="0"/>
              </a:rPr>
              <a:t> and Dark </a:t>
            </a:r>
            <a:r>
              <a:rPr lang="en-US" sz="3200" dirty="0" smtClean="0">
                <a:solidFill>
                  <a:srgbClr val="003300"/>
                </a:solidFill>
                <a:latin typeface="Constantia" panose="02030602050306030303" pitchFamily="18" charset="0"/>
              </a:rPr>
              <a:t>States</a:t>
            </a:r>
            <a:endParaRPr lang="en-US" sz="3200" dirty="0">
              <a:solidFill>
                <a:srgbClr val="003300"/>
              </a:solidFill>
              <a:latin typeface="Constantia" panose="02030602050306030303" pitchFamily="18" charset="0"/>
            </a:endParaRPr>
          </a:p>
        </p:txBody>
      </p:sp>
      <p:sp>
        <p:nvSpPr>
          <p:cNvPr id="6" name="Oval 5"/>
          <p:cNvSpPr/>
          <p:nvPr/>
        </p:nvSpPr>
        <p:spPr>
          <a:xfrm>
            <a:off x="6497760" y="1204749"/>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543800" y="1213758"/>
            <a:ext cx="914400" cy="914400"/>
          </a:xfrm>
          <a:prstGeom prst="ellipse">
            <a:avLst/>
          </a:prstGeom>
          <a:solidFill>
            <a:schemeClr val="bg1">
              <a:lumMod val="75000"/>
            </a:schemeClr>
          </a:solidFill>
          <a:ln>
            <a:noFill/>
          </a:ln>
          <a:effectLst>
            <a:glow rad="139700">
              <a:schemeClr val="accent1">
                <a:satMod val="175000"/>
                <a:alpha val="40000"/>
              </a:schemeClr>
            </a:glow>
            <a:reflection blurRad="6350" stA="50000" endA="300" endPos="55000" dir="5400000" sy="-100000" algn="bl" rotWithShape="0"/>
          </a:effectLst>
          <a:scene3d>
            <a:camera prst="orthographicFront">
              <a:rot lat="9000000" lon="3600000" rev="3000000"/>
            </a:camera>
            <a:lightRig rig="contrasting" dir="t">
              <a:rot lat="0" lon="0" rev="13200000"/>
            </a:lightRig>
          </a:scene3d>
          <a:sp3d>
            <a:bevelT w="457200" h="457200"/>
            <a:bevelB w="457200" h="457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4724400" y="1100234"/>
            <a:ext cx="1347048" cy="227048"/>
          </a:xfrm>
          <a:prstGeom prst="rect">
            <a:avLst/>
          </a:prstGeom>
        </p:spPr>
      </p:pic>
      <p:cxnSp>
        <p:nvCxnSpPr>
          <p:cNvPr id="12" name="Straight Arrow Connector 11"/>
          <p:cNvCxnSpPr/>
          <p:nvPr/>
        </p:nvCxnSpPr>
        <p:spPr>
          <a:xfrm>
            <a:off x="6913425" y="1291712"/>
            <a:ext cx="499750"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858989" y="1320357"/>
            <a:ext cx="602674" cy="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7481468" y="1252250"/>
            <a:ext cx="290914" cy="953362"/>
          </a:xfrm>
          <a:prstGeom prst="rightBrace">
            <a:avLst/>
          </a:prstGeom>
          <a:ln w="25400">
            <a:solidFill>
              <a:schemeClr val="tx1"/>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17"/>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7578425" y="1944810"/>
            <a:ext cx="121905" cy="178286"/>
          </a:xfrm>
          <a:prstGeom prst="rect">
            <a:avLst/>
          </a:prstGeom>
        </p:spPr>
      </p:pic>
      <p:sp>
        <p:nvSpPr>
          <p:cNvPr id="29" name="TextBox 28"/>
          <p:cNvSpPr txBox="1"/>
          <p:nvPr/>
        </p:nvSpPr>
        <p:spPr>
          <a:xfrm>
            <a:off x="7008422" y="2143780"/>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Center to center separation</a:t>
            </a:r>
            <a:endParaRPr lang="en-US" sz="1400" dirty="0">
              <a:latin typeface="Book Antiqua" panose="02040602050305030304" pitchFamily="18" charset="0"/>
              <a:cs typeface="Gotham Book"/>
            </a:endParaRPr>
          </a:p>
        </p:txBody>
      </p:sp>
      <p:pic>
        <p:nvPicPr>
          <p:cNvPr id="9219" name="Picture 3 1"/>
          <p:cNvPicPr>
            <a:picLocks noChangeAspect="1" noChangeArrowheads="1"/>
          </p:cNvPicPr>
          <p:nvPr/>
        </p:nvPicPr>
        <p:blipFill rotWithShape="1">
          <a:blip r:embed="rId19">
            <a:extLst>
              <a:ext uri="{28A0092B-C50C-407E-A947-70E740481C1C}">
                <a14:useLocalDpi xmlns:a14="http://schemas.microsoft.com/office/drawing/2010/main" val="0"/>
              </a:ext>
            </a:extLst>
          </a:blip>
          <a:srcRect l="24368"/>
          <a:stretch/>
        </p:blipFill>
        <p:spPr bwMode="auto">
          <a:xfrm>
            <a:off x="1021278" y="2860046"/>
            <a:ext cx="3398322" cy="315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20">
            <a:extLst>
              <a:ext uri="{28A0092B-C50C-407E-A947-70E740481C1C}">
                <a14:useLocalDpi xmlns:a14="http://schemas.microsoft.com/office/drawing/2010/main" val="0"/>
              </a:ext>
            </a:extLst>
          </a:blip>
          <a:srcRect l="26858"/>
          <a:stretch/>
        </p:blipFill>
        <p:spPr bwMode="auto">
          <a:xfrm>
            <a:off x="5034656" y="2860046"/>
            <a:ext cx="3804543" cy="315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5848987" y="5519747"/>
            <a:ext cx="152400" cy="176762"/>
          </a:xfrm>
          <a:prstGeom prst="ellipse">
            <a:avLst/>
          </a:prstGeom>
          <a:solidFill>
            <a:schemeClr val="tx1">
              <a:alpha val="39000"/>
            </a:schemeClr>
          </a:solidFill>
          <a:ln>
            <a:solidFill>
              <a:schemeClr val="tx1">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custDataLst>
              <p:tags r:id="rId3"/>
            </p:custDataLst>
          </p:nvPr>
        </p:nvPicPr>
        <p:blipFill>
          <a:blip r:embed="rId21" cstate="print">
            <a:extLst>
              <a:ext uri="{28A0092B-C50C-407E-A947-70E740481C1C}">
                <a14:useLocalDpi xmlns:a14="http://schemas.microsoft.com/office/drawing/2010/main" val="0"/>
              </a:ext>
            </a:extLst>
          </a:blip>
          <a:stretch>
            <a:fillRect/>
          </a:stretch>
        </p:blipFill>
        <p:spPr>
          <a:xfrm>
            <a:off x="6781800" y="5991100"/>
            <a:ext cx="374857" cy="251429"/>
          </a:xfrm>
          <a:prstGeom prst="rect">
            <a:avLst/>
          </a:prstGeom>
        </p:spPr>
      </p:pic>
      <p:pic>
        <p:nvPicPr>
          <p:cNvPr id="22" name="Picture 21"/>
          <p:cNvPicPr>
            <a:picLocks noChangeAspect="1"/>
          </p:cNvPicPr>
          <p:nvPr>
            <p:custDataLst>
              <p:tags r:id="rId4"/>
            </p:custDataLst>
          </p:nvPr>
        </p:nvPicPr>
        <p:blipFill>
          <a:blip r:embed="rId21" cstate="print">
            <a:extLst>
              <a:ext uri="{28A0092B-C50C-407E-A947-70E740481C1C}">
                <a14:useLocalDpi xmlns:a14="http://schemas.microsoft.com/office/drawing/2010/main" val="0"/>
              </a:ext>
            </a:extLst>
          </a:blip>
          <a:stretch>
            <a:fillRect/>
          </a:stretch>
        </p:blipFill>
        <p:spPr>
          <a:xfrm>
            <a:off x="2286000" y="6001000"/>
            <a:ext cx="374857" cy="251429"/>
          </a:xfrm>
          <a:prstGeom prst="rect">
            <a:avLst/>
          </a:prstGeom>
        </p:spPr>
      </p:pic>
      <p:pic>
        <p:nvPicPr>
          <p:cNvPr id="4" name="Picture 3 2"/>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5741677" y="5173249"/>
            <a:ext cx="628179" cy="153267"/>
          </a:xfrm>
          <a:prstGeom prst="rect">
            <a:avLst/>
          </a:prstGeom>
        </p:spPr>
      </p:pic>
      <p:pic>
        <p:nvPicPr>
          <p:cNvPr id="23" name="Picture 22"/>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1422366" y="2459912"/>
            <a:ext cx="1346268" cy="400134"/>
          </a:xfrm>
          <a:prstGeom prst="rect">
            <a:avLst/>
          </a:prstGeom>
        </p:spPr>
      </p:pic>
      <p:sp>
        <p:nvSpPr>
          <p:cNvPr id="24" name="Double Bracket 23"/>
          <p:cNvSpPr/>
          <p:nvPr/>
        </p:nvSpPr>
        <p:spPr>
          <a:xfrm>
            <a:off x="2046831" y="2306916"/>
            <a:ext cx="798626" cy="663801"/>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pic>
        <p:nvPicPr>
          <p:cNvPr id="25" name="Picture 24"/>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2977044" y="2402169"/>
            <a:ext cx="1182252" cy="451086"/>
          </a:xfrm>
          <a:prstGeom prst="rect">
            <a:avLst/>
          </a:prstGeom>
        </p:spPr>
      </p:pic>
      <p:pic>
        <p:nvPicPr>
          <p:cNvPr id="26" name="Picture 25"/>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4688677" y="2527727"/>
            <a:ext cx="1180904" cy="222177"/>
          </a:xfrm>
          <a:prstGeom prst="rect">
            <a:avLst/>
          </a:prstGeom>
        </p:spPr>
      </p:pic>
      <p:pic>
        <p:nvPicPr>
          <p:cNvPr id="27" name="Picture 26"/>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rot="16200000">
            <a:off x="-133747" y="4259099"/>
            <a:ext cx="1861422" cy="353029"/>
          </a:xfrm>
          <a:prstGeom prst="rect">
            <a:avLst/>
          </a:prstGeom>
        </p:spPr>
      </p:pic>
      <p:pic>
        <p:nvPicPr>
          <p:cNvPr id="28" name="Picture 27"/>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rot="16200000">
            <a:off x="3911418" y="4203277"/>
            <a:ext cx="1917869" cy="328608"/>
          </a:xfrm>
          <a:prstGeom prst="rect">
            <a:avLst/>
          </a:prstGeom>
        </p:spPr>
      </p:pic>
      <p:pic>
        <p:nvPicPr>
          <p:cNvPr id="30" name="Picture 29"/>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444229" y="1476580"/>
            <a:ext cx="2451371" cy="557373"/>
          </a:xfrm>
          <a:prstGeom prst="rect">
            <a:avLst/>
          </a:prstGeom>
        </p:spPr>
      </p:pic>
      <p:pic>
        <p:nvPicPr>
          <p:cNvPr id="2" name="Picture 1"/>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tretch>
            <a:fillRect/>
          </a:stretch>
        </p:blipFill>
        <p:spPr>
          <a:xfrm>
            <a:off x="3124200" y="1661949"/>
            <a:ext cx="751238" cy="210286"/>
          </a:xfrm>
          <a:prstGeom prst="rect">
            <a:avLst/>
          </a:prstGeom>
        </p:spPr>
      </p:pic>
      <p:pic>
        <p:nvPicPr>
          <p:cNvPr id="9" name="Picture 8"/>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4090247" y="1669556"/>
            <a:ext cx="1307677" cy="198728"/>
          </a:xfrm>
          <a:prstGeom prst="rect">
            <a:avLst/>
          </a:prstGeom>
        </p:spPr>
      </p:pic>
      <p:pic>
        <p:nvPicPr>
          <p:cNvPr id="8" name="Picture 7"/>
          <p:cNvPicPr>
            <a:picLocks noChangeAspect="1"/>
          </p:cNvPicPr>
          <p:nvPr>
            <p:custDataLst>
              <p:tags r:id="rId14"/>
            </p:custDataLst>
          </p:nvPr>
        </p:nvPicPr>
        <p:blipFill>
          <a:blip r:embed="rId31" cstate="print">
            <a:extLst>
              <a:ext uri="{28A0092B-C50C-407E-A947-70E740481C1C}">
                <a14:useLocalDpi xmlns:a14="http://schemas.microsoft.com/office/drawing/2010/main" val="0"/>
              </a:ext>
            </a:extLst>
          </a:blip>
          <a:stretch>
            <a:fillRect/>
          </a:stretch>
        </p:blipFill>
        <p:spPr>
          <a:xfrm>
            <a:off x="5541135" y="1642342"/>
            <a:ext cx="656891" cy="211713"/>
          </a:xfrm>
          <a:prstGeom prst="rect">
            <a:avLst/>
          </a:prstGeom>
        </p:spPr>
      </p:pic>
    </p:spTree>
    <p:extLst>
      <p:ext uri="{BB962C8B-B14F-4D97-AF65-F5344CB8AC3E}">
        <p14:creationId xmlns:p14="http://schemas.microsoft.com/office/powerpoint/2010/main" val="3315524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382000" cy="5364165"/>
          </a:xfrm>
        </p:spPr>
        <p:txBody>
          <a:bodyPr/>
          <a:lstStyle/>
          <a:p>
            <a:r>
              <a:rPr lang="en-US" sz="2000" dirty="0" smtClean="0">
                <a:latin typeface="Book Antiqua" panose="02040602050305030304" pitchFamily="18" charset="0"/>
              </a:rPr>
              <a:t>Consider a 1D chain of 10 silver sphere, r=40 nm, in contact with one another  </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pic>
        <p:nvPicPr>
          <p:cNvPr id="10242" name="Picture 2 1"/>
          <p:cNvPicPr>
            <a:picLocks noChangeAspect="1" noChangeArrowheads="1"/>
          </p:cNvPicPr>
          <p:nvPr/>
        </p:nvPicPr>
        <p:blipFill rotWithShape="1">
          <a:blip r:embed="rId17">
            <a:extLst>
              <a:ext uri="{28A0092B-C50C-407E-A947-70E740481C1C}">
                <a14:useLocalDpi xmlns:a14="http://schemas.microsoft.com/office/drawing/2010/main" val="0"/>
              </a:ext>
            </a:extLst>
          </a:blip>
          <a:srcRect l="31150" t="4550" r="58702" b="67337"/>
          <a:stretch/>
        </p:blipFill>
        <p:spPr bwMode="auto">
          <a:xfrm rot="20141025">
            <a:off x="4836373" y="1100910"/>
            <a:ext cx="418251" cy="8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67418" y="214751"/>
            <a:ext cx="8686801" cy="6234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3300"/>
                </a:solidFill>
                <a:latin typeface="Constantia" panose="02030602050306030303" pitchFamily="18" charset="0"/>
              </a:rPr>
              <a:t>1D Chain of Nano Spheres</a:t>
            </a:r>
            <a:endParaRPr lang="en-US" sz="3200" dirty="0">
              <a:solidFill>
                <a:srgbClr val="003300"/>
              </a:solidFill>
              <a:latin typeface="Constantia" panose="02030602050306030303" pitchFamily="18" charset="0"/>
            </a:endParaRPr>
          </a:p>
        </p:txBody>
      </p:sp>
      <p:sp>
        <p:nvSpPr>
          <p:cNvPr id="24" name="Oval 23"/>
          <p:cNvSpPr/>
          <p:nvPr/>
        </p:nvSpPr>
        <p:spPr>
          <a:xfrm>
            <a:off x="5481375" y="228580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792905" y="229768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090975" y="229590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390630" y="229570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702160" y="230758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00230" y="230580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300080" y="229373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599735" y="230560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897805" y="231570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195680" y="231272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715815" y="229570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013885" y="229392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c 40"/>
          <p:cNvSpPr/>
          <p:nvPr/>
        </p:nvSpPr>
        <p:spPr>
          <a:xfrm rot="18482747">
            <a:off x="5939268" y="2152408"/>
            <a:ext cx="441405" cy="54193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2" name="Picture 41"/>
          <p:cNvPicPr>
            <a:picLocks noChangeAspect="1"/>
          </p:cNvPicPr>
          <p:nvPr>
            <p:custDataLst>
              <p:tags r:id="rId1"/>
            </p:custDataLst>
          </p:nvPr>
        </p:nvPicPr>
        <p:blipFill>
          <a:blip r:embed="rId18" cstate="print">
            <a:extLst>
              <a:ext uri="{28A0092B-C50C-407E-A947-70E740481C1C}">
                <a14:useLocalDpi xmlns:a14="http://schemas.microsoft.com/office/drawing/2010/main" val="0"/>
              </a:ext>
            </a:extLst>
          </a:blip>
          <a:stretch>
            <a:fillRect/>
          </a:stretch>
        </p:blipFill>
        <p:spPr>
          <a:xfrm>
            <a:off x="5511947" y="2552168"/>
            <a:ext cx="239238" cy="254476"/>
          </a:xfrm>
          <a:prstGeom prst="rect">
            <a:avLst/>
          </a:prstGeom>
        </p:spPr>
      </p:pic>
      <p:pic>
        <p:nvPicPr>
          <p:cNvPr id="43" name="Picture 42"/>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tretch>
            <a:fillRect/>
          </a:stretch>
        </p:blipFill>
        <p:spPr>
          <a:xfrm>
            <a:off x="5827750" y="2558150"/>
            <a:ext cx="239238" cy="254476"/>
          </a:xfrm>
          <a:prstGeom prst="rect">
            <a:avLst/>
          </a:prstGeom>
        </p:spPr>
      </p:pic>
      <p:pic>
        <p:nvPicPr>
          <p:cNvPr id="2" name="Picture 1"/>
          <p:cNvPicPr>
            <a:picLocks noChangeAspect="1"/>
          </p:cNvPicPr>
          <p:nvPr>
            <p:custDataLst>
              <p:tags r:id="rId3"/>
            </p:custDataLst>
          </p:nvPr>
        </p:nvPicPr>
        <p:blipFill>
          <a:blip r:embed="rId20" cstate="print">
            <a:extLst>
              <a:ext uri="{28A0092B-C50C-407E-A947-70E740481C1C}">
                <a14:useLocalDpi xmlns:a14="http://schemas.microsoft.com/office/drawing/2010/main" val="0"/>
              </a:ext>
            </a:extLst>
          </a:blip>
          <a:stretch>
            <a:fillRect/>
          </a:stretch>
        </p:blipFill>
        <p:spPr>
          <a:xfrm>
            <a:off x="8161402" y="2581900"/>
            <a:ext cx="365714" cy="254476"/>
          </a:xfrm>
          <a:prstGeom prst="rect">
            <a:avLst/>
          </a:prstGeom>
        </p:spPr>
      </p:pic>
      <p:pic>
        <p:nvPicPr>
          <p:cNvPr id="8" name="Picture 7"/>
          <p:cNvPicPr>
            <a:picLocks noChangeAspect="1"/>
          </p:cNvPicPr>
          <p:nvPr>
            <p:custDataLst>
              <p:tags r:id="rId4"/>
            </p:custDataLst>
          </p:nvPr>
        </p:nvPicPr>
        <p:blipFill>
          <a:blip r:embed="rId21" cstate="print">
            <a:extLst>
              <a:ext uri="{28A0092B-C50C-407E-A947-70E740481C1C}">
                <a14:useLocalDpi xmlns:a14="http://schemas.microsoft.com/office/drawing/2010/main" val="0"/>
              </a:ext>
            </a:extLst>
          </a:blip>
          <a:stretch>
            <a:fillRect/>
          </a:stretch>
        </p:blipFill>
        <p:spPr>
          <a:xfrm>
            <a:off x="6059237" y="1970073"/>
            <a:ext cx="124952" cy="114286"/>
          </a:xfrm>
          <a:prstGeom prst="rect">
            <a:avLst/>
          </a:prstGeom>
        </p:spPr>
      </p:pic>
      <p:pic>
        <p:nvPicPr>
          <p:cNvPr id="48" name="Picture 47"/>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238717" y="2184765"/>
            <a:ext cx="971546" cy="253020"/>
          </a:xfrm>
          <a:prstGeom prst="rect">
            <a:avLst/>
          </a:prstGeom>
        </p:spPr>
      </p:pic>
      <p:pic>
        <p:nvPicPr>
          <p:cNvPr id="9224" name="Picture 9223"/>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1324389" y="1644590"/>
            <a:ext cx="3200032" cy="1222311"/>
          </a:xfrm>
          <a:prstGeom prst="rect">
            <a:avLst/>
          </a:prstGeom>
        </p:spPr>
      </p:pic>
      <p:pic>
        <p:nvPicPr>
          <p:cNvPr id="50" name="Picture 2 2"/>
          <p:cNvPicPr>
            <a:picLocks noChangeAspect="1" noChangeArrowheads="1"/>
          </p:cNvPicPr>
          <p:nvPr/>
        </p:nvPicPr>
        <p:blipFill rotWithShape="1">
          <a:blip r:embed="rId17">
            <a:extLst>
              <a:ext uri="{28A0092B-C50C-407E-A947-70E740481C1C}">
                <a14:useLocalDpi xmlns:a14="http://schemas.microsoft.com/office/drawing/2010/main" val="0"/>
              </a:ext>
            </a:extLst>
          </a:blip>
          <a:srcRect l="31150" t="4550" r="58702" b="67337"/>
          <a:stretch/>
        </p:blipFill>
        <p:spPr bwMode="auto">
          <a:xfrm rot="1729259">
            <a:off x="8554148" y="1101207"/>
            <a:ext cx="418251" cy="8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Freeform 50"/>
          <p:cNvSpPr/>
          <p:nvPr/>
        </p:nvSpPr>
        <p:spPr>
          <a:xfrm rot="2896001">
            <a:off x="5105316" y="1970794"/>
            <a:ext cx="598917" cy="201642"/>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D729CB"/>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rot="17827803">
            <a:off x="8235204" y="1987457"/>
            <a:ext cx="515532" cy="189021"/>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D729CB"/>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Arc 52"/>
          <p:cNvSpPr/>
          <p:nvPr/>
        </p:nvSpPr>
        <p:spPr>
          <a:xfrm rot="15586044">
            <a:off x="8186633" y="1904968"/>
            <a:ext cx="672519" cy="57251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4" name="Picture 10 1 1"/>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7874055" y="1827491"/>
            <a:ext cx="339809" cy="254476"/>
          </a:xfrm>
          <a:prstGeom prst="rect">
            <a:avLst/>
          </a:prstGeom>
        </p:spPr>
      </p:pic>
      <p:sp>
        <p:nvSpPr>
          <p:cNvPr id="55" name="Arc 54"/>
          <p:cNvSpPr/>
          <p:nvPr/>
        </p:nvSpPr>
        <p:spPr>
          <a:xfrm rot="630184">
            <a:off x="4964619" y="1796805"/>
            <a:ext cx="672519" cy="57251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6" name="Picture 10 1 2"/>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5593155" y="1705976"/>
            <a:ext cx="339809" cy="254476"/>
          </a:xfrm>
          <a:prstGeom prst="rect">
            <a:avLst/>
          </a:prstGeom>
        </p:spPr>
      </p:pic>
      <p:pic>
        <p:nvPicPr>
          <p:cNvPr id="10243" name="Picture 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28812" y="2795650"/>
            <a:ext cx="4600902" cy="327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rot="16200000">
            <a:off x="2481970" y="4267582"/>
            <a:ext cx="1917869" cy="328608"/>
          </a:xfrm>
          <a:prstGeom prst="rect">
            <a:avLst/>
          </a:prstGeom>
        </p:spPr>
      </p:pic>
      <p:pic>
        <p:nvPicPr>
          <p:cNvPr id="61" name="Picture 60"/>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4713523" y="5409129"/>
            <a:ext cx="645051" cy="184479"/>
          </a:xfrm>
          <a:prstGeom prst="rect">
            <a:avLst/>
          </a:prstGeom>
        </p:spPr>
      </p:pic>
      <p:cxnSp>
        <p:nvCxnSpPr>
          <p:cNvPr id="62" name="Straight Arrow Connector 61"/>
          <p:cNvCxnSpPr/>
          <p:nvPr/>
        </p:nvCxnSpPr>
        <p:spPr>
          <a:xfrm flipV="1">
            <a:off x="5510974" y="5186552"/>
            <a:ext cx="401968" cy="15239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510974" y="5338950"/>
            <a:ext cx="929904" cy="10213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5510974" y="5491350"/>
            <a:ext cx="1380211" cy="1001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048778" y="5021285"/>
            <a:ext cx="18606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4620493" y="4957951"/>
            <a:ext cx="329507" cy="36813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4797600" y="4812475"/>
            <a:ext cx="41148" cy="0"/>
          </a:xfrm>
          <a:prstGeom prst="straightConnector1">
            <a:avLst/>
          </a:prstGeom>
          <a:ln w="57150" cap="sq" cmpd="sng">
            <a:solidFill>
              <a:srgbClr val="C00000"/>
            </a:solidFill>
            <a:prstDash val="solid"/>
            <a:miter lim="800000"/>
            <a:headEnd type="stealth" w="lg" len="sm"/>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0620000" flipH="1">
            <a:off x="6290619" y="5025791"/>
            <a:ext cx="54768" cy="0"/>
          </a:xfrm>
          <a:prstGeom prst="straightConnector1">
            <a:avLst/>
          </a:prstGeom>
          <a:ln w="57150" cap="sq" cmpd="sng">
            <a:solidFill>
              <a:srgbClr val="C00000"/>
            </a:solidFill>
            <a:prstDash val="solid"/>
            <a:miter lim="800000"/>
            <a:headEnd type="stealth" w="lg" len="sm"/>
            <a:tailEnd type="non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60000" flipH="1">
            <a:off x="5683263" y="3435384"/>
            <a:ext cx="54768" cy="0"/>
          </a:xfrm>
          <a:prstGeom prst="straightConnector1">
            <a:avLst/>
          </a:prstGeom>
          <a:ln w="57150" cap="sq" cmpd="sng">
            <a:solidFill>
              <a:srgbClr val="C00000"/>
            </a:solidFill>
            <a:prstDash val="solid"/>
            <a:miter lim="800000"/>
            <a:headEnd type="stealth" w="lg" len="sm"/>
            <a:tailEnd type="none"/>
          </a:ln>
        </p:spPr>
        <p:style>
          <a:lnRef idx="1">
            <a:schemeClr val="accent1"/>
          </a:lnRef>
          <a:fillRef idx="0">
            <a:schemeClr val="accent1"/>
          </a:fillRef>
          <a:effectRef idx="0">
            <a:schemeClr val="accent1"/>
          </a:effectRef>
          <a:fontRef idx="minor">
            <a:schemeClr val="tx1"/>
          </a:fontRef>
        </p:style>
      </p:cxnSp>
      <p:pic>
        <p:nvPicPr>
          <p:cNvPr id="9225" name="Picture 9224"/>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4933378" y="5986989"/>
            <a:ext cx="1375212" cy="257268"/>
          </a:xfrm>
          <a:prstGeom prst="rect">
            <a:avLst/>
          </a:prstGeom>
        </p:spPr>
      </p:pic>
      <p:pic>
        <p:nvPicPr>
          <p:cNvPr id="9227" name="Picture 9226"/>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tretch>
            <a:fillRect/>
          </a:stretch>
        </p:blipFill>
        <p:spPr>
          <a:xfrm>
            <a:off x="379022" y="3180099"/>
            <a:ext cx="1985701" cy="175358"/>
          </a:xfrm>
          <a:prstGeom prst="rect">
            <a:avLst/>
          </a:prstGeom>
        </p:spPr>
      </p:pic>
      <p:pic>
        <p:nvPicPr>
          <p:cNvPr id="9228" name="Picture 9227"/>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409700" y="3462764"/>
            <a:ext cx="1894883" cy="149380"/>
          </a:xfrm>
          <a:prstGeom prst="rect">
            <a:avLst/>
          </a:prstGeom>
        </p:spPr>
      </p:pic>
      <p:pic>
        <p:nvPicPr>
          <p:cNvPr id="9229" name="Picture 9228"/>
          <p:cNvPicPr>
            <a:picLocks noChangeAspect="1"/>
          </p:cNvPicPr>
          <p:nvPr>
            <p:custDataLst>
              <p:tags r:id="rId14"/>
            </p:custDataLst>
          </p:nvPr>
        </p:nvPicPr>
        <p:blipFill>
          <a:blip r:embed="rId31" cstate="print">
            <a:extLst>
              <a:ext uri="{28A0092B-C50C-407E-A947-70E740481C1C}">
                <a14:useLocalDpi xmlns:a14="http://schemas.microsoft.com/office/drawing/2010/main" val="0"/>
              </a:ext>
            </a:extLst>
          </a:blip>
          <a:stretch>
            <a:fillRect/>
          </a:stretch>
        </p:blipFill>
        <p:spPr>
          <a:xfrm>
            <a:off x="424430" y="3764544"/>
            <a:ext cx="963320" cy="172904"/>
          </a:xfrm>
          <a:prstGeom prst="rect">
            <a:avLst/>
          </a:prstGeom>
        </p:spPr>
      </p:pic>
    </p:spTree>
    <p:extLst>
      <p:ext uri="{BB962C8B-B14F-4D97-AF65-F5344CB8AC3E}">
        <p14:creationId xmlns:p14="http://schemas.microsoft.com/office/powerpoint/2010/main" val="2170725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a:spLocks noGrp="1"/>
          </p:cNvSpPr>
          <p:nvPr>
            <p:ph idx="1"/>
          </p:nvPr>
        </p:nvSpPr>
        <p:spPr>
          <a:xfrm>
            <a:off x="304800" y="762000"/>
            <a:ext cx="8382000" cy="5364165"/>
          </a:xfrm>
        </p:spPr>
        <p:txBody>
          <a:bodyPr/>
          <a:lstStyle/>
          <a:p>
            <a:r>
              <a:rPr lang="en-US" sz="2000" dirty="0" smtClean="0">
                <a:latin typeface="Book Antiqua" panose="02040602050305030304" pitchFamily="18" charset="0"/>
              </a:rPr>
              <a:t>Consider a 1D chain of 10 silver sphere, r=40 nm, in contact with one another  </a:t>
            </a:r>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a:latin typeface="Book Antiqua" panose="02040602050305030304" pitchFamily="18" charset="0"/>
            </a:endParaRPr>
          </a:p>
          <a:p>
            <a:pPr marL="0" indent="0">
              <a:buNone/>
            </a:pPr>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pPr marL="0" indent="0">
              <a:buNone/>
            </a:pP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00200" y="2514480"/>
            <a:ext cx="5362987" cy="388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533400" y="0"/>
            <a:ext cx="8229600" cy="9656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3300"/>
                </a:solidFill>
                <a:latin typeface="Constantia" panose="02030602050306030303" pitchFamily="18" charset="0"/>
              </a:rPr>
              <a:t>Transmission</a:t>
            </a:r>
            <a:endParaRPr lang="en-US" sz="3200" dirty="0">
              <a:solidFill>
                <a:srgbClr val="003300"/>
              </a:solidFill>
              <a:latin typeface="Constantia" panose="02030602050306030303" pitchFamily="18" charset="0"/>
            </a:endParaRPr>
          </a:p>
        </p:txBody>
      </p:sp>
      <p:pic>
        <p:nvPicPr>
          <p:cNvPr id="8" name="Picture 7"/>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4527123" y="6078205"/>
            <a:ext cx="273477" cy="170195"/>
          </a:xfrm>
          <a:prstGeom prst="rect">
            <a:avLst/>
          </a:prstGeom>
        </p:spPr>
      </p:pic>
      <p:pic>
        <p:nvPicPr>
          <p:cNvPr id="9" name="Picture 8"/>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rot="16200000">
            <a:off x="1922981" y="3863062"/>
            <a:ext cx="187630" cy="184337"/>
          </a:xfrm>
          <a:prstGeom prst="rect">
            <a:avLst/>
          </a:prstGeom>
        </p:spPr>
      </p:pic>
      <p:pic>
        <p:nvPicPr>
          <p:cNvPr id="2" name="Picture 1"/>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tretch>
            <a:fillRect/>
          </a:stretch>
        </p:blipFill>
        <p:spPr>
          <a:xfrm>
            <a:off x="4367465" y="3153173"/>
            <a:ext cx="483161" cy="184479"/>
          </a:xfrm>
          <a:prstGeom prst="rect">
            <a:avLst/>
          </a:prstGeom>
        </p:spPr>
      </p:pic>
      <p:pic>
        <p:nvPicPr>
          <p:cNvPr id="24" name="Picture 23"/>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224099" y="2034442"/>
            <a:ext cx="1985701" cy="175358"/>
          </a:xfrm>
          <a:prstGeom prst="rect">
            <a:avLst/>
          </a:prstGeom>
        </p:spPr>
      </p:pic>
      <p:pic>
        <p:nvPicPr>
          <p:cNvPr id="27" name="Picture 26"/>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228600" y="2365220"/>
            <a:ext cx="1894883" cy="149380"/>
          </a:xfrm>
          <a:prstGeom prst="rect">
            <a:avLst/>
          </a:prstGeom>
        </p:spPr>
      </p:pic>
      <p:pic>
        <p:nvPicPr>
          <p:cNvPr id="18" name="Picture 17"/>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4686222" y="5020838"/>
            <a:ext cx="645051" cy="184479"/>
          </a:xfrm>
          <a:prstGeom prst="rect">
            <a:avLst/>
          </a:prstGeom>
        </p:spPr>
      </p:pic>
      <p:pic>
        <p:nvPicPr>
          <p:cNvPr id="6" name="Picture 5"/>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4686669" y="5592799"/>
            <a:ext cx="596108" cy="184479"/>
          </a:xfrm>
          <a:prstGeom prst="rect">
            <a:avLst/>
          </a:prstGeom>
        </p:spPr>
      </p:pic>
      <p:pic>
        <p:nvPicPr>
          <p:cNvPr id="12" name="Picture 2 1"/>
          <p:cNvPicPr>
            <a:picLocks noChangeAspect="1" noChangeArrowheads="1"/>
          </p:cNvPicPr>
          <p:nvPr/>
        </p:nvPicPr>
        <p:blipFill rotWithShape="1">
          <a:blip r:embed="rId24">
            <a:extLst>
              <a:ext uri="{28A0092B-C50C-407E-A947-70E740481C1C}">
                <a14:useLocalDpi xmlns:a14="http://schemas.microsoft.com/office/drawing/2010/main" val="0"/>
              </a:ext>
            </a:extLst>
          </a:blip>
          <a:srcRect l="31150" t="4550" r="58702" b="67337"/>
          <a:stretch/>
        </p:blipFill>
        <p:spPr bwMode="auto">
          <a:xfrm rot="20141025">
            <a:off x="4836373" y="1100910"/>
            <a:ext cx="418251" cy="8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5481375" y="228580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92905" y="229768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90975" y="229590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390630" y="229570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702160" y="230758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00230" y="230580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300080" y="229373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599735" y="230560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897805" y="2315700"/>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195680" y="231272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15815" y="229570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3885" y="2293925"/>
            <a:ext cx="274320"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c 28"/>
          <p:cNvSpPr/>
          <p:nvPr/>
        </p:nvSpPr>
        <p:spPr>
          <a:xfrm rot="18482747">
            <a:off x="5939268" y="2152408"/>
            <a:ext cx="441405" cy="54193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9"/>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5511947" y="2552168"/>
            <a:ext cx="239238" cy="254476"/>
          </a:xfrm>
          <a:prstGeom prst="rect">
            <a:avLst/>
          </a:prstGeom>
        </p:spPr>
      </p:pic>
      <p:pic>
        <p:nvPicPr>
          <p:cNvPr id="31" name="Picture 30"/>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5827750" y="2558150"/>
            <a:ext cx="239238" cy="254476"/>
          </a:xfrm>
          <a:prstGeom prst="rect">
            <a:avLst/>
          </a:prstGeom>
        </p:spPr>
      </p:pic>
      <p:pic>
        <p:nvPicPr>
          <p:cNvPr id="32" name="Picture 31"/>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8161402" y="2581900"/>
            <a:ext cx="365714" cy="254476"/>
          </a:xfrm>
          <a:prstGeom prst="rect">
            <a:avLst/>
          </a:prstGeom>
        </p:spPr>
      </p:pic>
      <p:pic>
        <p:nvPicPr>
          <p:cNvPr id="33" name="Picture 32"/>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6059237" y="1970073"/>
            <a:ext cx="124952" cy="114286"/>
          </a:xfrm>
          <a:prstGeom prst="rect">
            <a:avLst/>
          </a:prstGeom>
        </p:spPr>
      </p:pic>
      <p:pic>
        <p:nvPicPr>
          <p:cNvPr id="34" name="Picture 2 2"/>
          <p:cNvPicPr>
            <a:picLocks noChangeAspect="1" noChangeArrowheads="1"/>
          </p:cNvPicPr>
          <p:nvPr/>
        </p:nvPicPr>
        <p:blipFill rotWithShape="1">
          <a:blip r:embed="rId24">
            <a:extLst>
              <a:ext uri="{28A0092B-C50C-407E-A947-70E740481C1C}">
                <a14:useLocalDpi xmlns:a14="http://schemas.microsoft.com/office/drawing/2010/main" val="0"/>
              </a:ext>
            </a:extLst>
          </a:blip>
          <a:srcRect l="31150" t="4550" r="58702" b="67337"/>
          <a:stretch/>
        </p:blipFill>
        <p:spPr bwMode="auto">
          <a:xfrm rot="1729259">
            <a:off x="8554148" y="1101207"/>
            <a:ext cx="418251" cy="8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Freeform 34"/>
          <p:cNvSpPr/>
          <p:nvPr/>
        </p:nvSpPr>
        <p:spPr>
          <a:xfrm rot="2896001">
            <a:off x="5105316" y="1970794"/>
            <a:ext cx="598917" cy="201642"/>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D729CB"/>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rot="17827803">
            <a:off x="8235204" y="1987457"/>
            <a:ext cx="515532" cy="189021"/>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D729CB"/>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p:nvPr/>
        </p:nvSpPr>
        <p:spPr>
          <a:xfrm rot="15586044">
            <a:off x="8186633" y="1904968"/>
            <a:ext cx="672519" cy="57251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 name="Picture 10 1 1"/>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tretch>
            <a:fillRect/>
          </a:stretch>
        </p:blipFill>
        <p:spPr>
          <a:xfrm>
            <a:off x="7874055" y="1827491"/>
            <a:ext cx="339809" cy="254476"/>
          </a:xfrm>
          <a:prstGeom prst="rect">
            <a:avLst/>
          </a:prstGeom>
        </p:spPr>
      </p:pic>
      <p:sp>
        <p:nvSpPr>
          <p:cNvPr id="39" name="Arc 38"/>
          <p:cNvSpPr/>
          <p:nvPr/>
        </p:nvSpPr>
        <p:spPr>
          <a:xfrm rot="630184">
            <a:off x="4964619" y="1796805"/>
            <a:ext cx="672519" cy="57251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 name="Picture 10 1 2"/>
          <p:cNvPicPr>
            <a:picLocks noChangeAspect="1"/>
          </p:cNvPicPr>
          <p:nvPr>
            <p:custDataLst>
              <p:tags r:id="rId13"/>
            </p:custDataLst>
          </p:nvPr>
        </p:nvPicPr>
        <p:blipFill>
          <a:blip r:embed="rId29" cstate="print">
            <a:extLst>
              <a:ext uri="{28A0092B-C50C-407E-A947-70E740481C1C}">
                <a14:useLocalDpi xmlns:a14="http://schemas.microsoft.com/office/drawing/2010/main" val="0"/>
              </a:ext>
            </a:extLst>
          </a:blip>
          <a:stretch>
            <a:fillRect/>
          </a:stretch>
        </p:blipFill>
        <p:spPr>
          <a:xfrm>
            <a:off x="5593155" y="1705976"/>
            <a:ext cx="339809" cy="254476"/>
          </a:xfrm>
          <a:prstGeom prst="rect">
            <a:avLst/>
          </a:prstGeom>
        </p:spPr>
      </p:pic>
    </p:spTree>
    <p:extLst>
      <p:ext uri="{BB962C8B-B14F-4D97-AF65-F5344CB8AC3E}">
        <p14:creationId xmlns:p14="http://schemas.microsoft.com/office/powerpoint/2010/main" val="110805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81000"/>
            <a:ext cx="3962400" cy="685800"/>
          </a:xfrm>
        </p:spPr>
        <p:txBody>
          <a:bodyPr>
            <a:normAutofit fontScale="90000"/>
          </a:bodyPr>
          <a:lstStyle/>
          <a:p>
            <a:r>
              <a:rPr lang="en-US" sz="4000" dirty="0" smtClean="0">
                <a:solidFill>
                  <a:srgbClr val="003300"/>
                </a:solidFill>
                <a:latin typeface="Constantia" panose="02030602050306030303" pitchFamily="18" charset="0"/>
              </a:rPr>
              <a:t>Future work</a:t>
            </a:r>
            <a:endParaRPr lang="en-US" sz="40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457200" y="1676400"/>
            <a:ext cx="8229600" cy="4191000"/>
          </a:xfrm>
        </p:spPr>
        <p:txBody>
          <a:bodyPr>
            <a:noAutofit/>
          </a:bodyPr>
          <a:lstStyle/>
          <a:p>
            <a:pPr>
              <a:lnSpc>
                <a:spcPct val="150000"/>
              </a:lnSpc>
            </a:pPr>
            <a:r>
              <a:rPr lang="en-US" sz="2800" dirty="0">
                <a:latin typeface="Book Antiqua" panose="02040602050305030304" pitchFamily="18" charset="0"/>
              </a:rPr>
              <a:t>Exact solution of two spheres i.e. solving Maxwell’s Equations </a:t>
            </a:r>
            <a:r>
              <a:rPr lang="en-US" sz="2800" dirty="0" smtClean="0">
                <a:latin typeface="Book Antiqua" panose="02040602050305030304" pitchFamily="18" charset="0"/>
              </a:rPr>
              <a:t>numerically</a:t>
            </a:r>
          </a:p>
          <a:p>
            <a:pPr>
              <a:lnSpc>
                <a:spcPct val="150000"/>
              </a:lnSpc>
            </a:pPr>
            <a:r>
              <a:rPr lang="en-US" sz="2800" dirty="0" smtClean="0">
                <a:latin typeface="Book Antiqua" panose="02040602050305030304" pitchFamily="18" charset="0"/>
              </a:rPr>
              <a:t>Considering higher order modes in coupled mode theory</a:t>
            </a:r>
          </a:p>
          <a:p>
            <a:pPr>
              <a:lnSpc>
                <a:spcPct val="150000"/>
              </a:lnSpc>
            </a:pPr>
            <a:r>
              <a:rPr lang="en-US" sz="2800" dirty="0" smtClean="0">
                <a:latin typeface="Book Antiqua" panose="02040602050305030304" pitchFamily="18" charset="0"/>
              </a:rPr>
              <a:t>Going towards realistic applications</a:t>
            </a:r>
          </a:p>
        </p:txBody>
      </p:sp>
      <p:pic>
        <p:nvPicPr>
          <p:cNvPr id="4" name="Picture 1" descr="PP_MSU_chevron-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245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7516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2819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3300"/>
                </a:solidFill>
                <a:latin typeface="Constantia" panose="02030602050306030303" pitchFamily="18" charset="0"/>
              </a:rPr>
              <a:t>Thank You!</a:t>
            </a:r>
            <a:endParaRPr lang="en-US" sz="3600" dirty="0">
              <a:solidFill>
                <a:srgbClr val="003300"/>
              </a:solidFill>
              <a:latin typeface="Constantia" panose="02030602050306030303" pitchFamily="18" charset="0"/>
            </a:endParaRPr>
          </a:p>
        </p:txBody>
      </p:sp>
    </p:spTree>
    <p:extLst>
      <p:ext uri="{BB962C8B-B14F-4D97-AF65-F5344CB8AC3E}">
        <p14:creationId xmlns:p14="http://schemas.microsoft.com/office/powerpoint/2010/main" val="1613444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1143000"/>
          </a:xfrm>
        </p:spPr>
        <p:txBody>
          <a:bodyPr>
            <a:normAutofit/>
          </a:bodyPr>
          <a:lstStyle/>
          <a:p>
            <a:r>
              <a:rPr lang="en-US" sz="3600" dirty="0" smtClean="0">
                <a:solidFill>
                  <a:srgbClr val="003300"/>
                </a:solidFill>
                <a:latin typeface="Constantia" panose="02030602050306030303" pitchFamily="18" charset="0"/>
              </a:rPr>
              <a:t>Open Quantum Systems</a:t>
            </a:r>
            <a:endParaRPr lang="en-US" sz="36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152400" y="1143000"/>
            <a:ext cx="8845289" cy="4983163"/>
          </a:xfrm>
        </p:spPr>
        <p:txBody>
          <a:bodyPr/>
          <a:lstStyle/>
          <a:p>
            <a:r>
              <a:rPr lang="en-US" sz="2800" dirty="0" smtClean="0">
                <a:latin typeface="Book Antiqua" panose="02040602050305030304" pitchFamily="18" charset="0"/>
              </a:rPr>
              <a:t>The system of interest interacts with an external quantum system; the “</a:t>
            </a:r>
            <a:r>
              <a:rPr lang="en-US" sz="2800" i="1" dirty="0" smtClean="0">
                <a:latin typeface="Book Antiqua" panose="02040602050305030304" pitchFamily="18" charset="0"/>
              </a:rPr>
              <a:t>environment</a:t>
            </a:r>
            <a:r>
              <a:rPr lang="en-US" sz="2800" dirty="0" smtClean="0">
                <a:latin typeface="Book Antiqua" panose="02040602050305030304" pitchFamily="18" charset="0"/>
              </a:rPr>
              <a:t>”</a:t>
            </a:r>
          </a:p>
          <a:p>
            <a:pPr marL="0" indent="0">
              <a:buNone/>
            </a:pPr>
            <a:endParaRPr lang="en-US" dirty="0" smtClean="0"/>
          </a:p>
          <a:p>
            <a:pPr marL="0" indent="0">
              <a:buNone/>
            </a:pPr>
            <a:endParaRPr lang="en-US" dirty="0"/>
          </a:p>
          <a:p>
            <a:pPr marL="0" indent="0">
              <a:buNone/>
            </a:pPr>
            <a:endParaRPr lang="en-US" dirty="0" smtClean="0"/>
          </a:p>
        </p:txBody>
      </p:sp>
      <p:pic>
        <p:nvPicPr>
          <p:cNvPr id="4" name="Picture 1" descr="PP_MSU_chevron-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245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asted-image.tiff"/>
          <p:cNvPicPr>
            <a:picLocks noChangeAspect="1"/>
          </p:cNvPicPr>
          <p:nvPr/>
        </p:nvPicPr>
        <p:blipFill>
          <a:blip r:embed="rId4">
            <a:extLst/>
          </a:blip>
          <a:stretch>
            <a:fillRect/>
          </a:stretch>
        </p:blipFill>
        <p:spPr>
          <a:xfrm>
            <a:off x="2419651" y="2009774"/>
            <a:ext cx="3639666" cy="2339785"/>
          </a:xfrm>
          <a:prstGeom prst="rect">
            <a:avLst/>
          </a:prstGeom>
          <a:ln w="12700">
            <a:miter lim="400000"/>
          </a:ln>
        </p:spPr>
      </p:pic>
      <p:sp>
        <p:nvSpPr>
          <p:cNvPr id="10" name="Shape 177"/>
          <p:cNvSpPr/>
          <p:nvPr/>
        </p:nvSpPr>
        <p:spPr>
          <a:xfrm>
            <a:off x="3723923" y="2568195"/>
            <a:ext cx="1064315" cy="36001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defTabSz="457200">
              <a:defRPr sz="1400" b="1">
                <a:solidFill>
                  <a:srgbClr val="404040"/>
                </a:solidFill>
                <a:latin typeface="+mn-lt"/>
                <a:ea typeface="+mn-ea"/>
                <a:cs typeface="+mn-cs"/>
                <a:sym typeface="Helvetica"/>
              </a:defRPr>
            </a:lvl1pPr>
          </a:lstStyle>
          <a:p>
            <a:r>
              <a:rPr dirty="0"/>
              <a:t>Environment</a:t>
            </a:r>
          </a:p>
        </p:txBody>
      </p:sp>
      <p:sp>
        <p:nvSpPr>
          <p:cNvPr id="5" name="Oval 4"/>
          <p:cNvSpPr/>
          <p:nvPr/>
        </p:nvSpPr>
        <p:spPr>
          <a:xfrm>
            <a:off x="3512428" y="3130360"/>
            <a:ext cx="1362427" cy="84197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2896001">
            <a:off x="3233170" y="2981490"/>
            <a:ext cx="778187" cy="206720"/>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FFC000"/>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rot="18665113">
            <a:off x="4485760" y="2971682"/>
            <a:ext cx="778187" cy="206720"/>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FFC000"/>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533775" y="3218235"/>
            <a:ext cx="1371600" cy="584775"/>
          </a:xfrm>
          <a:prstGeom prst="rect">
            <a:avLst/>
          </a:prstGeom>
          <a:noFill/>
        </p:spPr>
        <p:txBody>
          <a:bodyPr wrap="square" rtlCol="0">
            <a:spAutoFit/>
          </a:bodyPr>
          <a:lstStyle/>
          <a:p>
            <a:pPr algn="ctr"/>
            <a:r>
              <a:rPr lang="en-US" dirty="0"/>
              <a:t> </a:t>
            </a:r>
            <a:r>
              <a:rPr lang="en-US" sz="1400" b="1" dirty="0">
                <a:solidFill>
                  <a:srgbClr val="404040"/>
                </a:solidFill>
                <a:sym typeface="Helvetica"/>
              </a:rPr>
              <a:t>Quantum System</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4267200"/>
            <a:ext cx="4332982" cy="18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051" y="4876800"/>
            <a:ext cx="27432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981855"/>
            <a:ext cx="2338912" cy="81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00400" y="4837594"/>
            <a:ext cx="758002" cy="163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31545" y="4675639"/>
            <a:ext cx="1162368" cy="400110"/>
          </a:xfrm>
          <a:prstGeom prst="rect">
            <a:avLst/>
          </a:prstGeom>
          <a:noFill/>
        </p:spPr>
        <p:txBody>
          <a:bodyPr wrap="square" rtlCol="0">
            <a:spAutoFit/>
          </a:bodyPr>
          <a:lstStyle/>
          <a:p>
            <a:pPr algn="ctr"/>
            <a:r>
              <a:rPr lang="en-US" sz="2000" dirty="0" smtClean="0">
                <a:solidFill>
                  <a:srgbClr val="FF0000"/>
                </a:solidFill>
                <a:latin typeface="Book Antiqua" panose="02040602050305030304" pitchFamily="18" charset="0"/>
                <a:cs typeface="Gotham Book"/>
              </a:rPr>
              <a:t>decay</a:t>
            </a:r>
            <a:endParaRPr lang="en-US" sz="2000" dirty="0">
              <a:solidFill>
                <a:srgbClr val="FF0000"/>
              </a:solidFill>
              <a:latin typeface="Book Antiqua" panose="02040602050305030304" pitchFamily="18" charset="0"/>
              <a:cs typeface="Gotham Book"/>
            </a:endParaRPr>
          </a:p>
        </p:txBody>
      </p:sp>
    </p:spTree>
    <p:extLst>
      <p:ext uri="{BB962C8B-B14F-4D97-AF65-F5344CB8AC3E}">
        <p14:creationId xmlns:p14="http://schemas.microsoft.com/office/powerpoint/2010/main" val="1748915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16032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3300"/>
                </a:solidFill>
                <a:latin typeface="Constantia" panose="02030602050306030303" pitchFamily="18" charset="0"/>
              </a:rPr>
              <a:t>Open quantum systems </a:t>
            </a:r>
          </a:p>
          <a:p>
            <a:r>
              <a:rPr lang="en-US" sz="2000" dirty="0" err="1" smtClean="0">
                <a:solidFill>
                  <a:srgbClr val="003300"/>
                </a:solidFill>
                <a:latin typeface="Constantia" panose="02030602050306030303" pitchFamily="18" charset="0"/>
              </a:rPr>
              <a:t>Feshbach</a:t>
            </a:r>
            <a:r>
              <a:rPr lang="en-US" sz="2000" dirty="0" smtClean="0">
                <a:solidFill>
                  <a:srgbClr val="003300"/>
                </a:solidFill>
                <a:latin typeface="Constantia" panose="02030602050306030303" pitchFamily="18" charset="0"/>
              </a:rPr>
              <a:t> projection formalism</a:t>
            </a:r>
            <a:endParaRPr lang="en-US" sz="2000" dirty="0">
              <a:solidFill>
                <a:srgbClr val="003300"/>
              </a:solidFill>
              <a:latin typeface="Constantia" panose="02030602050306030303" pitchFamily="18" charset="0"/>
            </a:endParaRPr>
          </a:p>
        </p:txBody>
      </p:sp>
      <p:pic>
        <p:nvPicPr>
          <p:cNvPr id="9" name="pasted-image.tiff"/>
          <p:cNvPicPr>
            <a:picLocks noChangeAspect="1"/>
          </p:cNvPicPr>
          <p:nvPr/>
        </p:nvPicPr>
        <p:blipFill>
          <a:blip r:embed="rId14">
            <a:extLst/>
          </a:blip>
          <a:stretch>
            <a:fillRect/>
          </a:stretch>
        </p:blipFill>
        <p:spPr>
          <a:xfrm>
            <a:off x="6658413" y="1138664"/>
            <a:ext cx="2354137" cy="1241808"/>
          </a:xfrm>
          <a:prstGeom prst="rect">
            <a:avLst/>
          </a:prstGeom>
          <a:ln w="12700">
            <a:miter lim="400000"/>
          </a:ln>
        </p:spPr>
      </p:pic>
      <p:sp>
        <p:nvSpPr>
          <p:cNvPr id="10" name="Shape 174"/>
          <p:cNvSpPr/>
          <p:nvPr/>
        </p:nvSpPr>
        <p:spPr>
          <a:xfrm>
            <a:off x="7208318" y="1983245"/>
            <a:ext cx="991251" cy="869149"/>
          </a:xfrm>
          <a:prstGeom prst="roundRect">
            <a:avLst>
              <a:gd name="adj" fmla="val 15000"/>
            </a:avLst>
          </a:prstGeom>
          <a:solidFill>
            <a:srgbClr val="79AE3D"/>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gn="ctr" defTabSz="457200">
              <a:defRPr sz="1400" b="1">
                <a:solidFill>
                  <a:srgbClr val="454545"/>
                </a:solidFill>
                <a:latin typeface="+mn-lt"/>
                <a:ea typeface="+mn-ea"/>
                <a:cs typeface="+mn-cs"/>
                <a:sym typeface="Helvetica"/>
              </a:defRPr>
            </a:pPr>
            <a:r>
              <a:rPr dirty="0" smtClean="0"/>
              <a:t>  </a:t>
            </a:r>
            <a:endParaRPr dirty="0"/>
          </a:p>
        </p:txBody>
      </p:sp>
      <p:sp>
        <p:nvSpPr>
          <p:cNvPr id="13" name="Shape 177"/>
          <p:cNvSpPr/>
          <p:nvPr/>
        </p:nvSpPr>
        <p:spPr>
          <a:xfrm>
            <a:off x="7183675" y="1505753"/>
            <a:ext cx="1285797" cy="4038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defTabSz="457200">
              <a:defRPr sz="1400" b="1">
                <a:solidFill>
                  <a:srgbClr val="404040"/>
                </a:solidFill>
                <a:latin typeface="+mn-lt"/>
                <a:ea typeface="+mn-ea"/>
                <a:cs typeface="+mn-cs"/>
                <a:sym typeface="Helvetica"/>
              </a:defRPr>
            </a:lvl1pPr>
          </a:lstStyle>
          <a:p>
            <a:r>
              <a:rPr dirty="0"/>
              <a:t>Environment</a:t>
            </a:r>
          </a:p>
        </p:txBody>
      </p:sp>
      <p:sp>
        <p:nvSpPr>
          <p:cNvPr id="32" name="Freeform 31"/>
          <p:cNvSpPr/>
          <p:nvPr/>
        </p:nvSpPr>
        <p:spPr>
          <a:xfrm rot="3376198">
            <a:off x="6997005" y="1839223"/>
            <a:ext cx="525741" cy="184467"/>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FF5050"/>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rot="18632570">
            <a:off x="7942684" y="1827540"/>
            <a:ext cx="525741" cy="184467"/>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FF5050"/>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922450" y="2852395"/>
            <a:ext cx="4039935" cy="549930"/>
          </a:xfrm>
          <a:prstGeom prst="rect">
            <a:avLst/>
          </a:prstGeom>
        </p:spPr>
      </p:pic>
      <p:pic>
        <p:nvPicPr>
          <p:cNvPr id="43" name="droppedImage.png 1"/>
          <p:cNvPicPr/>
          <p:nvPr/>
        </p:nvPicPr>
        <p:blipFill>
          <a:blip r:embed="rId16">
            <a:extLst/>
          </a:blip>
          <a:stretch>
            <a:fillRect/>
          </a:stretch>
        </p:blipFill>
        <p:spPr>
          <a:xfrm>
            <a:off x="222794" y="3965072"/>
            <a:ext cx="2063205" cy="1949050"/>
          </a:xfrm>
          <a:prstGeom prst="rect">
            <a:avLst/>
          </a:prstGeom>
          <a:ln w="12700" cap="flat">
            <a:noFill/>
            <a:miter lim="400000"/>
          </a:ln>
          <a:effectLst/>
        </p:spPr>
      </p:pic>
      <p:pic>
        <p:nvPicPr>
          <p:cNvPr id="44" name="droppedImage.png 2"/>
          <p:cNvPicPr/>
          <p:nvPr/>
        </p:nvPicPr>
        <p:blipFill>
          <a:blip r:embed="rId17">
            <a:extLst/>
          </a:blip>
          <a:stretch>
            <a:fillRect/>
          </a:stretch>
        </p:blipFill>
        <p:spPr>
          <a:xfrm>
            <a:off x="4953001" y="3948423"/>
            <a:ext cx="2082660" cy="1965699"/>
          </a:xfrm>
          <a:prstGeom prst="rect">
            <a:avLst/>
          </a:prstGeom>
          <a:ln w="12700" cap="flat">
            <a:noFill/>
            <a:miter lim="400000"/>
          </a:ln>
          <a:effectLst/>
        </p:spPr>
      </p:pic>
      <p:pic>
        <p:nvPicPr>
          <p:cNvPr id="51" name="Picture 50"/>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1419235" y="3940177"/>
            <a:ext cx="3220879" cy="484800"/>
          </a:xfrm>
          <a:prstGeom prst="rect">
            <a:avLst/>
          </a:prstGeom>
        </p:spPr>
      </p:pic>
      <p:pic>
        <p:nvPicPr>
          <p:cNvPr id="2" name="Picture 1"/>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tretch>
            <a:fillRect/>
          </a:stretch>
        </p:blipFill>
        <p:spPr>
          <a:xfrm>
            <a:off x="2350357" y="4615883"/>
            <a:ext cx="1874770" cy="252935"/>
          </a:xfrm>
          <a:prstGeom prst="rect">
            <a:avLst/>
          </a:prstGeom>
        </p:spPr>
      </p:pic>
      <p:pic>
        <p:nvPicPr>
          <p:cNvPr id="20" name="Picture 1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6123816" y="3947399"/>
            <a:ext cx="2810728" cy="462674"/>
          </a:xfrm>
          <a:prstGeom prst="rect">
            <a:avLst/>
          </a:prstGeom>
        </p:spPr>
      </p:pic>
      <p:pic>
        <p:nvPicPr>
          <p:cNvPr id="55" name="Picture 5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6113512" y="1983245"/>
            <a:ext cx="474610" cy="225170"/>
          </a:xfrm>
          <a:prstGeom prst="rect">
            <a:avLst/>
          </a:prstGeom>
        </p:spPr>
      </p:pic>
      <p:pic>
        <p:nvPicPr>
          <p:cNvPr id="56" name="Picture 55"/>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8113147" y="3078888"/>
            <a:ext cx="234608" cy="225170"/>
          </a:xfrm>
          <a:prstGeom prst="rect">
            <a:avLst/>
          </a:prstGeom>
        </p:spPr>
      </p:pic>
      <p:sp>
        <p:nvSpPr>
          <p:cNvPr id="57" name="TextBox 56"/>
          <p:cNvSpPr txBox="1"/>
          <p:nvPr/>
        </p:nvSpPr>
        <p:spPr>
          <a:xfrm>
            <a:off x="5689891" y="1499591"/>
            <a:ext cx="116236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Continuum channels</a:t>
            </a:r>
            <a:endParaRPr lang="en-US" sz="1400" dirty="0">
              <a:latin typeface="Book Antiqua" panose="02040602050305030304" pitchFamily="18" charset="0"/>
              <a:cs typeface="Gotham Book"/>
            </a:endParaRPr>
          </a:p>
        </p:txBody>
      </p:sp>
      <p:sp>
        <p:nvSpPr>
          <p:cNvPr id="58" name="TextBox 57"/>
          <p:cNvSpPr txBox="1"/>
          <p:nvPr/>
        </p:nvSpPr>
        <p:spPr>
          <a:xfrm>
            <a:off x="7080247" y="2929863"/>
            <a:ext cx="116236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Discrete</a:t>
            </a:r>
          </a:p>
          <a:p>
            <a:pPr algn="ctr"/>
            <a:r>
              <a:rPr lang="en-US" sz="1400" dirty="0" smtClean="0">
                <a:latin typeface="Book Antiqua" panose="02040602050305030304" pitchFamily="18" charset="0"/>
                <a:cs typeface="Gotham Book"/>
              </a:rPr>
              <a:t>levels</a:t>
            </a:r>
            <a:endParaRPr lang="en-US" sz="1400" dirty="0">
              <a:latin typeface="Book Antiqua" panose="02040602050305030304" pitchFamily="18" charset="0"/>
              <a:cs typeface="Gotham Book"/>
            </a:endParaRPr>
          </a:p>
        </p:txBody>
      </p:sp>
      <p:sp>
        <p:nvSpPr>
          <p:cNvPr id="6" name="Rectangle 5"/>
          <p:cNvSpPr/>
          <p:nvPr/>
        </p:nvSpPr>
        <p:spPr>
          <a:xfrm>
            <a:off x="5461291" y="3779200"/>
            <a:ext cx="423621" cy="35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153845" y="3890248"/>
            <a:ext cx="828962" cy="338554"/>
          </a:xfrm>
          <a:prstGeom prst="rect">
            <a:avLst/>
          </a:prstGeom>
          <a:noFill/>
        </p:spPr>
        <p:txBody>
          <a:bodyPr wrap="square" rtlCol="0">
            <a:spAutoFit/>
          </a:bodyPr>
          <a:lstStyle/>
          <a:p>
            <a:pPr algn="ctr"/>
            <a:r>
              <a:rPr lang="en-US" sz="1600" dirty="0" smtClean="0">
                <a:latin typeface="Book Antiqua" panose="02040602050305030304" pitchFamily="18" charset="0"/>
                <a:cs typeface="Gotham Book"/>
              </a:rPr>
              <a:t>width</a:t>
            </a:r>
            <a:endParaRPr lang="en-US" sz="1600" dirty="0">
              <a:latin typeface="Book Antiqua" panose="02040602050305030304" pitchFamily="18" charset="0"/>
              <a:cs typeface="Gotham Book"/>
            </a:endParaRPr>
          </a:p>
        </p:txBody>
      </p:sp>
      <p:sp>
        <p:nvSpPr>
          <p:cNvPr id="33" name="TextBox 32"/>
          <p:cNvSpPr txBox="1"/>
          <p:nvPr/>
        </p:nvSpPr>
        <p:spPr>
          <a:xfrm>
            <a:off x="114300" y="1470805"/>
            <a:ext cx="5508916" cy="1107996"/>
          </a:xfrm>
          <a:prstGeom prst="rect">
            <a:avLst/>
          </a:prstGeom>
          <a:noFill/>
        </p:spPr>
        <p:txBody>
          <a:bodyPr wrap="square" rtlCol="0">
            <a:spAutoFit/>
          </a:bodyPr>
          <a:lstStyle/>
          <a:p>
            <a:pPr algn="ctr">
              <a:lnSpc>
                <a:spcPct val="150000"/>
              </a:lnSpc>
            </a:pPr>
            <a:r>
              <a:rPr lang="en-US" sz="1400" dirty="0" smtClean="0">
                <a:latin typeface="Book Antiqua" panose="02040602050305030304" pitchFamily="18" charset="0"/>
                <a:cs typeface="Gotham Book"/>
              </a:rPr>
              <a:t> intrinsic states,        , coupled to     open channels,              with transition amplitude                                              , can be described using  an </a:t>
            </a:r>
            <a:r>
              <a:rPr lang="en-US" sz="1600" b="1" i="1" dirty="0" smtClean="0">
                <a:latin typeface="Book Antiqua" panose="02040602050305030304" pitchFamily="18" charset="0"/>
                <a:cs typeface="Gotham Book"/>
              </a:rPr>
              <a:t>effective non-hermitian</a:t>
            </a:r>
            <a:r>
              <a:rPr lang="en-US" sz="1400" dirty="0" smtClean="0">
                <a:latin typeface="Book Antiqua" panose="02040602050305030304" pitchFamily="18" charset="0"/>
                <a:cs typeface="Gotham Book"/>
              </a:rPr>
              <a:t> Hamiltonian</a:t>
            </a:r>
            <a:endParaRPr lang="en-US" sz="1400" dirty="0">
              <a:latin typeface="Book Antiqua" panose="02040602050305030304" pitchFamily="18" charset="0"/>
              <a:cs typeface="Gotham Book"/>
            </a:endParaRPr>
          </a:p>
        </p:txBody>
      </p:sp>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232513" y="1616732"/>
            <a:ext cx="190114" cy="152361"/>
          </a:xfrm>
          <a:prstGeom prst="rect">
            <a:avLst/>
          </a:prstGeom>
        </p:spPr>
      </p:pic>
      <p:pic>
        <p:nvPicPr>
          <p:cNvPr id="36" name="Picture 35"/>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1714500" y="1570802"/>
            <a:ext cx="234608" cy="225170"/>
          </a:xfrm>
          <a:prstGeom prst="rect">
            <a:avLst/>
          </a:prstGeom>
        </p:spPr>
      </p:pic>
      <p:pic>
        <p:nvPicPr>
          <p:cNvPr id="37" name="Picture 36"/>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4412334" y="1583141"/>
            <a:ext cx="474610" cy="225170"/>
          </a:xfrm>
          <a:prstGeom prst="rect">
            <a:avLst/>
          </a:prstGeom>
        </p:spPr>
      </p:pic>
      <p:pic>
        <p:nvPicPr>
          <p:cNvPr id="5" name="Picture 4"/>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2082850" y="1877863"/>
            <a:ext cx="1811219" cy="252935"/>
          </a:xfrm>
          <a:prstGeom prst="rect">
            <a:avLst/>
          </a:prstGeom>
        </p:spPr>
      </p:pic>
      <p:pic>
        <p:nvPicPr>
          <p:cNvPr id="11" name="Picture 10"/>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a:off x="7599942" y="2454755"/>
            <a:ext cx="258878" cy="248092"/>
          </a:xfrm>
          <a:prstGeom prst="rect">
            <a:avLst/>
          </a:prstGeom>
        </p:spPr>
      </p:pic>
      <p:sp>
        <p:nvSpPr>
          <p:cNvPr id="42" name="TextBox 41"/>
          <p:cNvSpPr txBox="1"/>
          <p:nvPr/>
        </p:nvSpPr>
        <p:spPr>
          <a:xfrm>
            <a:off x="7054469" y="2147378"/>
            <a:ext cx="1371600" cy="307777"/>
          </a:xfrm>
          <a:prstGeom prst="rect">
            <a:avLst/>
          </a:prstGeom>
          <a:noFill/>
        </p:spPr>
        <p:txBody>
          <a:bodyPr wrap="square" rtlCol="0">
            <a:spAutoFit/>
          </a:bodyPr>
          <a:lstStyle/>
          <a:p>
            <a:pPr algn="ctr"/>
            <a:r>
              <a:rPr lang="en-US" sz="1400" b="1" dirty="0" smtClean="0">
                <a:solidFill>
                  <a:srgbClr val="404040"/>
                </a:solidFill>
                <a:sym typeface="Helvetica"/>
              </a:rPr>
              <a:t>System</a:t>
            </a:r>
            <a:endParaRPr lang="en-US" sz="1400" b="1" dirty="0">
              <a:solidFill>
                <a:srgbClr val="404040"/>
              </a:solidFill>
              <a:sym typeface="Helvetica"/>
            </a:endParaRPr>
          </a:p>
        </p:txBody>
      </p:sp>
      <p:pic>
        <p:nvPicPr>
          <p:cNvPr id="14" name="Picture 13"/>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tretch>
            <a:fillRect/>
          </a:stretch>
        </p:blipFill>
        <p:spPr>
          <a:xfrm>
            <a:off x="2959170" y="1616732"/>
            <a:ext cx="160451" cy="163148"/>
          </a:xfrm>
          <a:prstGeom prst="rect">
            <a:avLst/>
          </a:prstGeom>
        </p:spPr>
      </p:pic>
      <p:sp>
        <p:nvSpPr>
          <p:cNvPr id="30" name="TextBox 29"/>
          <p:cNvSpPr txBox="1"/>
          <p:nvPr/>
        </p:nvSpPr>
        <p:spPr>
          <a:xfrm>
            <a:off x="1280175" y="6320000"/>
            <a:ext cx="4106032" cy="261610"/>
          </a:xfrm>
          <a:prstGeom prst="rect">
            <a:avLst/>
          </a:prstGeom>
          <a:noFill/>
        </p:spPr>
        <p:txBody>
          <a:bodyPr wrap="square" rtlCol="0">
            <a:spAutoFit/>
          </a:bodyPr>
          <a:lstStyle/>
          <a:p>
            <a:pPr algn="ctr"/>
            <a:r>
              <a:rPr lang="en-US" sz="1100" dirty="0" smtClean="0">
                <a:latin typeface="Book Antiqua" panose="02040602050305030304" pitchFamily="18" charset="0"/>
                <a:cs typeface="Gotham Book"/>
              </a:rPr>
              <a:t>V</a:t>
            </a:r>
            <a:r>
              <a:rPr lang="en-US" sz="1100" dirty="0">
                <a:latin typeface="Book Antiqua" panose="02040602050305030304" pitchFamily="18" charset="0"/>
                <a:cs typeface="Gotham Book"/>
              </a:rPr>
              <a:t>. V. </a:t>
            </a:r>
            <a:r>
              <a:rPr lang="en-US" sz="1100" dirty="0" err="1">
                <a:latin typeface="Book Antiqua" panose="02040602050305030304" pitchFamily="18" charset="0"/>
                <a:cs typeface="Gotham Book"/>
              </a:rPr>
              <a:t>Sokolov</a:t>
            </a:r>
            <a:r>
              <a:rPr lang="en-US" sz="1100" dirty="0">
                <a:latin typeface="Book Antiqua" panose="02040602050305030304" pitchFamily="18" charset="0"/>
                <a:cs typeface="Gotham Book"/>
              </a:rPr>
              <a:t> and V. G. </a:t>
            </a:r>
            <a:r>
              <a:rPr lang="en-US" sz="1100" dirty="0" err="1">
                <a:latin typeface="Book Antiqua" panose="02040602050305030304" pitchFamily="18" charset="0"/>
                <a:cs typeface="Gotham Book"/>
              </a:rPr>
              <a:t>Zelevinsky</a:t>
            </a:r>
            <a:r>
              <a:rPr lang="en-US" sz="1100" dirty="0">
                <a:latin typeface="Book Antiqua" panose="02040602050305030304" pitchFamily="18" charset="0"/>
                <a:cs typeface="Gotham Book"/>
              </a:rPr>
              <a:t>, Ann. Phys. </a:t>
            </a:r>
            <a:r>
              <a:rPr lang="en-US" sz="1100" b="1" dirty="0">
                <a:latin typeface="Book Antiqua" panose="02040602050305030304" pitchFamily="18" charset="0"/>
                <a:cs typeface="Gotham Book"/>
              </a:rPr>
              <a:t>216</a:t>
            </a:r>
            <a:r>
              <a:rPr lang="en-US" sz="1100" dirty="0">
                <a:latin typeface="Book Antiqua" panose="02040602050305030304" pitchFamily="18" charset="0"/>
                <a:cs typeface="Gotham Book"/>
              </a:rPr>
              <a:t>, 323 (1992).</a:t>
            </a:r>
          </a:p>
        </p:txBody>
      </p:sp>
    </p:spTree>
    <p:extLst>
      <p:ext uri="{BB962C8B-B14F-4D97-AF65-F5344CB8AC3E}">
        <p14:creationId xmlns:p14="http://schemas.microsoft.com/office/powerpoint/2010/main" val="545455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49404" y="2701045"/>
            <a:ext cx="634365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504825" y="67425"/>
            <a:ext cx="8229600" cy="9656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003300"/>
                </a:solidFill>
                <a:latin typeface="Constantia" panose="02030602050306030303" pitchFamily="18" charset="0"/>
              </a:rPr>
              <a:t>Superradiance</a:t>
            </a:r>
            <a:endParaRPr lang="en-US" sz="3600" dirty="0">
              <a:solidFill>
                <a:srgbClr val="003300"/>
              </a:solidFill>
              <a:latin typeface="Constantia" panose="02030602050306030303" pitchFamily="18" charset="0"/>
            </a:endParaRPr>
          </a:p>
        </p:txBody>
      </p:sp>
      <p:pic>
        <p:nvPicPr>
          <p:cNvPr id="59" name="Picture 58"/>
          <p:cNvPicPr>
            <a:picLocks noChangeAspect="1"/>
          </p:cNvPicPr>
          <p:nvPr>
            <p:custDataLst>
              <p:tags r:id="rId1"/>
            </p:custDataLst>
          </p:nvPr>
        </p:nvPicPr>
        <p:blipFill>
          <a:blip r:embed="rId23" cstate="print">
            <a:extLst>
              <a:ext uri="{28A0092B-C50C-407E-A947-70E740481C1C}">
                <a14:useLocalDpi xmlns:a14="http://schemas.microsoft.com/office/drawing/2010/main" val="0"/>
              </a:ext>
            </a:extLst>
          </a:blip>
          <a:stretch>
            <a:fillRect/>
          </a:stretch>
        </p:blipFill>
        <p:spPr>
          <a:xfrm>
            <a:off x="246923" y="2356542"/>
            <a:ext cx="1166839" cy="203890"/>
          </a:xfrm>
          <a:prstGeom prst="rect">
            <a:avLst/>
          </a:prstGeom>
        </p:spPr>
      </p:pic>
      <p:sp>
        <p:nvSpPr>
          <p:cNvPr id="61" name="TextBox 60"/>
          <p:cNvSpPr txBox="1"/>
          <p:nvPr/>
        </p:nvSpPr>
        <p:spPr>
          <a:xfrm>
            <a:off x="2307973" y="2373841"/>
            <a:ext cx="4203713"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Trajectories of </a:t>
            </a:r>
            <a:r>
              <a:rPr lang="en-US" sz="1400" dirty="0" err="1" smtClean="0">
                <a:latin typeface="Book Antiqua" panose="02040602050305030304" pitchFamily="18" charset="0"/>
                <a:cs typeface="Gotham Book"/>
              </a:rPr>
              <a:t>eigenstates</a:t>
            </a:r>
            <a:r>
              <a:rPr lang="en-US" sz="1400" dirty="0" smtClean="0">
                <a:latin typeface="Book Antiqua" panose="02040602050305030304" pitchFamily="18" charset="0"/>
                <a:cs typeface="Gotham Book"/>
              </a:rPr>
              <a:t> of the effective Hamiltonian in the complex plane</a:t>
            </a:r>
            <a:endParaRPr lang="en-US" sz="1400" dirty="0">
              <a:latin typeface="Book Antiqua" panose="02040602050305030304" pitchFamily="18" charset="0"/>
              <a:cs typeface="Gotham Book"/>
            </a:endParaRPr>
          </a:p>
        </p:txBody>
      </p:sp>
      <p:pic>
        <p:nvPicPr>
          <p:cNvPr id="2065" name="Picture 2064"/>
          <p:cNvPicPr>
            <a:picLocks noChangeAspect="1"/>
          </p:cNvPicPr>
          <p:nvPr>
            <p:custDataLst>
              <p:tags r:id="rId2"/>
            </p:custDataLst>
          </p:nvPr>
        </p:nvPicPr>
        <p:blipFill>
          <a:blip r:embed="rId24" cstate="print">
            <a:extLst>
              <a:ext uri="{28A0092B-C50C-407E-A947-70E740481C1C}">
                <a14:useLocalDpi xmlns:a14="http://schemas.microsoft.com/office/drawing/2010/main" val="0"/>
              </a:ext>
            </a:extLst>
          </a:blip>
          <a:stretch>
            <a:fillRect/>
          </a:stretch>
        </p:blipFill>
        <p:spPr>
          <a:xfrm>
            <a:off x="2994863" y="3009955"/>
            <a:ext cx="3163763" cy="186989"/>
          </a:xfrm>
          <a:prstGeom prst="rect">
            <a:avLst/>
          </a:prstGeom>
        </p:spPr>
      </p:pic>
      <p:pic>
        <p:nvPicPr>
          <p:cNvPr id="47" name="Picture 46"/>
          <p:cNvPicPr>
            <a:picLocks noChangeAspect="1"/>
          </p:cNvPicPr>
          <p:nvPr>
            <p:custDataLst>
              <p:tags r:id="rId3"/>
            </p:custDataLst>
          </p:nvPr>
        </p:nvPicPr>
        <p:blipFill>
          <a:blip r:embed="rId25" cstate="print">
            <a:extLst>
              <a:ext uri="{28A0092B-C50C-407E-A947-70E740481C1C}">
                <a14:useLocalDpi xmlns:a14="http://schemas.microsoft.com/office/drawing/2010/main" val="0"/>
              </a:ext>
            </a:extLst>
          </a:blip>
          <a:stretch>
            <a:fillRect/>
          </a:stretch>
        </p:blipFill>
        <p:spPr>
          <a:xfrm>
            <a:off x="7597398" y="1775302"/>
            <a:ext cx="1203702" cy="240740"/>
          </a:xfrm>
          <a:prstGeom prst="rect">
            <a:avLst/>
          </a:prstGeom>
        </p:spPr>
      </p:pic>
      <p:pic>
        <p:nvPicPr>
          <p:cNvPr id="57" name="Picture 56"/>
          <p:cNvPicPr>
            <a:picLocks noChangeAspect="1"/>
          </p:cNvPicPr>
          <p:nvPr>
            <p:custDataLst>
              <p:tags r:id="rId4"/>
            </p:custDataLst>
          </p:nvPr>
        </p:nvPicPr>
        <p:blipFill>
          <a:blip r:embed="rId26" cstate="print">
            <a:extLst>
              <a:ext uri="{28A0092B-C50C-407E-A947-70E740481C1C}">
                <a14:useLocalDpi xmlns:a14="http://schemas.microsoft.com/office/drawing/2010/main" val="0"/>
              </a:ext>
            </a:extLst>
          </a:blip>
          <a:stretch>
            <a:fillRect/>
          </a:stretch>
        </p:blipFill>
        <p:spPr>
          <a:xfrm>
            <a:off x="5958212" y="2122738"/>
            <a:ext cx="2890513" cy="253399"/>
          </a:xfrm>
          <a:prstGeom prst="rect">
            <a:avLst/>
          </a:prstGeom>
        </p:spPr>
      </p:pic>
      <p:sp>
        <p:nvSpPr>
          <p:cNvPr id="16" name="Rounded Rectangle 15"/>
          <p:cNvSpPr/>
          <p:nvPr/>
        </p:nvSpPr>
        <p:spPr>
          <a:xfrm>
            <a:off x="4747400" y="862091"/>
            <a:ext cx="4339450" cy="1134879"/>
          </a:xfrm>
          <a:prstGeom prst="roundRect">
            <a:avLst/>
          </a:prstGeom>
          <a:solidFill>
            <a:schemeClr val="accent3">
              <a:lumMod val="50000"/>
            </a:schemeClr>
          </a:solidFill>
          <a:ln>
            <a:solidFill>
              <a:schemeClr val="accent3">
                <a:lumMod val="50000"/>
              </a:schemeClr>
            </a:solidFill>
          </a:ln>
          <a:scene3d>
            <a:camera prst="isometricOffAxis1Top"/>
            <a:lightRig rig="contrasting" dir="t"/>
          </a:scene3d>
          <a:sp3d extrusionH="88900" prstMaterial="powder">
            <a:bevelT prst="convex"/>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075067" y="1086788"/>
            <a:ext cx="513878" cy="742830"/>
          </a:xfrm>
          <a:prstGeom prst="roundRect">
            <a:avLst/>
          </a:prstGeom>
          <a:solidFill>
            <a:srgbClr val="A18F21"/>
          </a:solidFill>
          <a:ln cap="rnd" cmpd="thickThin">
            <a:solidFill>
              <a:srgbClr val="A18F21"/>
            </a:solidFill>
            <a:prstDash val="dash"/>
          </a:ln>
          <a:effectLst>
            <a:glow rad="63500">
              <a:schemeClr val="accent6">
                <a:satMod val="175000"/>
                <a:alpha val="40000"/>
              </a:schemeClr>
            </a:glow>
            <a:softEdge rad="635000"/>
          </a:effectLst>
          <a:scene3d>
            <a:camera prst="isometricOffAxis1Top"/>
            <a:lightRig rig="flat" dir="t">
              <a:rot lat="0" lon="0" rev="2400000"/>
            </a:lightRig>
          </a:scene3d>
          <a:sp3d extrusionH="171450" prstMaterial="powder">
            <a:bevelT w="0" h="57150" prst="angle"/>
            <a:bevelB w="0" h="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296310" y="614996"/>
            <a:ext cx="513878" cy="742830"/>
          </a:xfrm>
          <a:prstGeom prst="roundRect">
            <a:avLst/>
          </a:prstGeom>
          <a:solidFill>
            <a:srgbClr val="A18F21"/>
          </a:solidFill>
          <a:ln cap="rnd" cmpd="thickThin">
            <a:solidFill>
              <a:srgbClr val="A18F21"/>
            </a:solidFill>
            <a:prstDash val="dash"/>
          </a:ln>
          <a:effectLst>
            <a:glow rad="63500">
              <a:schemeClr val="accent6">
                <a:satMod val="175000"/>
                <a:alpha val="40000"/>
              </a:schemeClr>
            </a:glow>
            <a:softEdge rad="635000"/>
          </a:effectLst>
          <a:scene3d>
            <a:camera prst="isometricOffAxis1Top"/>
            <a:lightRig rig="flat" dir="t">
              <a:rot lat="0" lon="0" rev="2400000"/>
            </a:lightRig>
          </a:scene3d>
          <a:sp3d extrusionH="171450" prstMaterial="powder">
            <a:bevelT w="0" h="57150" prst="angle"/>
            <a:bevelB w="0" h="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53412" y="1417864"/>
            <a:ext cx="457200" cy="457200"/>
          </a:xfrm>
          <a:prstGeom prst="ellipse">
            <a:avLst/>
          </a:prstGeom>
          <a:solidFill>
            <a:schemeClr val="tx2">
              <a:lumMod val="40000"/>
              <a:lumOff val="60000"/>
            </a:schemeClr>
          </a:solidFill>
          <a:ln>
            <a:noFill/>
          </a:ln>
          <a:effectLst>
            <a:glow rad="139700">
              <a:schemeClr val="accent1">
                <a:satMod val="175000"/>
                <a:alpha val="40000"/>
              </a:schemeClr>
            </a:glow>
          </a:effectLst>
          <a:scene3d>
            <a:camera prst="orthographicFront">
              <a:rot lat="9000000" lon="3600000" rev="3000000"/>
            </a:camera>
            <a:lightRig rig="contrasting" dir="t">
              <a:rot lat="0" lon="0" rev="13200000"/>
            </a:lightRig>
          </a:scene3d>
          <a:sp3d>
            <a:bevelT w="232410" h="232410"/>
            <a:bevelB w="232410" h="2324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612104" y="1090571"/>
            <a:ext cx="457200" cy="457200"/>
          </a:xfrm>
          <a:prstGeom prst="ellipse">
            <a:avLst/>
          </a:prstGeom>
          <a:solidFill>
            <a:schemeClr val="tx2">
              <a:lumMod val="40000"/>
              <a:lumOff val="60000"/>
            </a:schemeClr>
          </a:solidFill>
          <a:ln>
            <a:noFill/>
          </a:ln>
          <a:effectLst>
            <a:glow rad="139700">
              <a:schemeClr val="accent1">
                <a:satMod val="175000"/>
                <a:alpha val="40000"/>
              </a:schemeClr>
            </a:glow>
          </a:effectLst>
          <a:scene3d>
            <a:camera prst="orthographicFront">
              <a:rot lat="9000000" lon="3600000" rev="3000000"/>
            </a:camera>
            <a:lightRig rig="contrasting" dir="t">
              <a:rot lat="0" lon="0" rev="13200000"/>
            </a:lightRig>
          </a:scene3d>
          <a:sp3d>
            <a:bevelT w="232410" h="232410"/>
            <a:bevelB w="232410" h="2324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209822" y="1327624"/>
            <a:ext cx="457200" cy="457200"/>
          </a:xfrm>
          <a:prstGeom prst="ellipse">
            <a:avLst/>
          </a:prstGeom>
          <a:solidFill>
            <a:schemeClr val="tx2">
              <a:lumMod val="40000"/>
              <a:lumOff val="60000"/>
            </a:schemeClr>
          </a:solidFill>
          <a:ln>
            <a:noFill/>
          </a:ln>
          <a:effectLst>
            <a:glow rad="139700">
              <a:schemeClr val="accent1">
                <a:satMod val="175000"/>
                <a:alpha val="40000"/>
              </a:schemeClr>
            </a:glow>
          </a:effectLst>
          <a:scene3d>
            <a:camera prst="orthographicFront">
              <a:rot lat="9000000" lon="3600000" rev="3000000"/>
            </a:camera>
            <a:lightRig rig="contrasting" dir="t">
              <a:rot lat="0" lon="0" rev="13200000"/>
            </a:lightRig>
          </a:scene3d>
          <a:sp3d>
            <a:bevelT w="232410" h="232410"/>
            <a:bevelB w="232410" h="2324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5871374" y="1326397"/>
            <a:ext cx="239238" cy="254476"/>
          </a:xfrm>
          <a:prstGeom prst="rect">
            <a:avLst/>
          </a:prstGeom>
        </p:spPr>
      </p:pic>
      <p:pic>
        <p:nvPicPr>
          <p:cNvPr id="24" name="Picture 23"/>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6425482" y="1235645"/>
            <a:ext cx="239238" cy="254476"/>
          </a:xfrm>
          <a:prstGeom prst="rect">
            <a:avLst/>
          </a:prstGeom>
        </p:spPr>
      </p:pic>
      <p:pic>
        <p:nvPicPr>
          <p:cNvPr id="3" name="Picture 2"/>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7772429" y="1036493"/>
            <a:ext cx="344381" cy="254476"/>
          </a:xfrm>
          <a:prstGeom prst="rect">
            <a:avLst/>
          </a:prstGeom>
        </p:spPr>
      </p:pic>
      <p:sp>
        <p:nvSpPr>
          <p:cNvPr id="26" name="Oval 25"/>
          <p:cNvSpPr/>
          <p:nvPr/>
        </p:nvSpPr>
        <p:spPr>
          <a:xfrm>
            <a:off x="5171001" y="1255732"/>
            <a:ext cx="91440" cy="91440"/>
          </a:xfrm>
          <a:prstGeom prst="ellipse">
            <a:avLst/>
          </a:prstGeom>
          <a:solidFill>
            <a:srgbClr val="FF0000"/>
          </a:solidFill>
          <a:ln>
            <a:noFill/>
          </a:ln>
          <a:effectLst>
            <a:glow rad="381000">
              <a:srgbClr val="FF0000">
                <a:alpha val="75000"/>
              </a:srgbClr>
            </a:glow>
            <a:reflection blurRad="6350" stA="50000" endA="300" endPos="55000" dir="5400000" sy="-100000" algn="bl" rotWithShape="0"/>
          </a:effectLst>
          <a:scene3d>
            <a:camera prst="orthographicFront"/>
            <a:lightRig rig="threePt" dir="t"/>
          </a:scene3d>
          <a:sp3d>
            <a:bevelT w="45720" h="45720"/>
            <a:bevelB w="45720" h="4572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custDataLst>
              <p:tags r:id="rId8"/>
            </p:custDataLst>
          </p:nvPr>
        </p:nvPicPr>
        <p:blipFill>
          <a:blip r:embed="rId30" cstate="print">
            <a:extLst>
              <a:ext uri="{28A0092B-C50C-407E-A947-70E740481C1C}">
                <a14:useLocalDpi xmlns:a14="http://schemas.microsoft.com/office/drawing/2010/main" val="0"/>
              </a:ext>
            </a:extLst>
          </a:blip>
          <a:stretch>
            <a:fillRect/>
          </a:stretch>
        </p:blipFill>
        <p:spPr>
          <a:xfrm>
            <a:off x="4871924" y="964863"/>
            <a:ext cx="390517" cy="226597"/>
          </a:xfrm>
          <a:prstGeom prst="rect">
            <a:avLst/>
          </a:prstGeom>
        </p:spPr>
      </p:pic>
      <p:sp>
        <p:nvSpPr>
          <p:cNvPr id="28" name="Arc 27"/>
          <p:cNvSpPr/>
          <p:nvPr/>
        </p:nvSpPr>
        <p:spPr>
          <a:xfrm rot="18260669">
            <a:off x="5967576" y="1024474"/>
            <a:ext cx="763984" cy="868771"/>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17980897">
            <a:off x="7292274" y="811648"/>
            <a:ext cx="631392" cy="868771"/>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18260669">
            <a:off x="7813800" y="750845"/>
            <a:ext cx="763984" cy="868771"/>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18260669">
            <a:off x="5319506" y="1106450"/>
            <a:ext cx="763984" cy="868771"/>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6218790" y="831622"/>
            <a:ext cx="79238" cy="160000"/>
          </a:xfrm>
          <a:prstGeom prst="rect">
            <a:avLst/>
          </a:prstGeom>
        </p:spPr>
      </p:pic>
      <p:pic>
        <p:nvPicPr>
          <p:cNvPr id="33" name="Picture 32"/>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7483669" y="672393"/>
            <a:ext cx="79238" cy="160000"/>
          </a:xfrm>
          <a:prstGeom prst="rect">
            <a:avLst/>
          </a:prstGeom>
        </p:spPr>
      </p:pic>
      <p:pic>
        <p:nvPicPr>
          <p:cNvPr id="34" name="Picture 10 1"/>
          <p:cNvPicPr>
            <a:picLocks noChangeAspect="1"/>
          </p:cNvPicPr>
          <p:nvPr>
            <p:custDataLst>
              <p:tags r:id="rId11"/>
            </p:custDataLst>
          </p:nvPr>
        </p:nvPicPr>
        <p:blipFill>
          <a:blip r:embed="rId32" cstate="print">
            <a:extLst>
              <a:ext uri="{28A0092B-C50C-407E-A947-70E740481C1C}">
                <a14:useLocalDpi xmlns:a14="http://schemas.microsoft.com/office/drawing/2010/main" val="0"/>
              </a:ext>
            </a:extLst>
          </a:blip>
          <a:stretch>
            <a:fillRect/>
          </a:stretch>
        </p:blipFill>
        <p:spPr>
          <a:xfrm>
            <a:off x="5405589" y="853516"/>
            <a:ext cx="339809" cy="254476"/>
          </a:xfrm>
          <a:prstGeom prst="rect">
            <a:avLst/>
          </a:prstGeom>
        </p:spPr>
      </p:pic>
      <p:pic>
        <p:nvPicPr>
          <p:cNvPr id="35" name="Picture 34"/>
          <p:cNvPicPr>
            <a:picLocks noChangeAspect="1"/>
          </p:cNvPicPr>
          <p:nvPr>
            <p:custDataLst>
              <p:tags r:id="rId12"/>
            </p:custDataLst>
          </p:nvPr>
        </p:nvPicPr>
        <p:blipFill>
          <a:blip r:embed="rId32" cstate="print">
            <a:extLst>
              <a:ext uri="{28A0092B-C50C-407E-A947-70E740481C1C}">
                <a14:useLocalDpi xmlns:a14="http://schemas.microsoft.com/office/drawing/2010/main" val="0"/>
              </a:ext>
            </a:extLst>
          </a:blip>
          <a:stretch>
            <a:fillRect/>
          </a:stretch>
        </p:blipFill>
        <p:spPr>
          <a:xfrm>
            <a:off x="7905122" y="456100"/>
            <a:ext cx="339809" cy="254476"/>
          </a:xfrm>
          <a:prstGeom prst="rect">
            <a:avLst/>
          </a:prstGeom>
        </p:spPr>
      </p:pic>
      <p:sp>
        <p:nvSpPr>
          <p:cNvPr id="36" name="Oval 35"/>
          <p:cNvSpPr/>
          <p:nvPr/>
        </p:nvSpPr>
        <p:spPr>
          <a:xfrm>
            <a:off x="7016942" y="1208144"/>
            <a:ext cx="457200" cy="457200"/>
          </a:xfrm>
          <a:prstGeom prst="ellipse">
            <a:avLst/>
          </a:prstGeom>
          <a:solidFill>
            <a:schemeClr val="tx2">
              <a:lumMod val="40000"/>
              <a:lumOff val="60000"/>
            </a:schemeClr>
          </a:solidFill>
          <a:ln>
            <a:noFill/>
          </a:ln>
          <a:effectLst>
            <a:glow rad="139700">
              <a:schemeClr val="accent1">
                <a:satMod val="175000"/>
                <a:alpha val="40000"/>
              </a:schemeClr>
            </a:glow>
          </a:effectLst>
          <a:scene3d>
            <a:camera prst="orthographicFront">
              <a:rot lat="9000000" lon="3600000" rev="3000000"/>
            </a:camera>
            <a:lightRig rig="contrasting" dir="t">
              <a:rot lat="0" lon="0" rev="13200000"/>
            </a:lightRig>
          </a:scene3d>
          <a:sp3d>
            <a:bevelT w="232410" h="232410"/>
            <a:bevelB w="232410" h="2324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custDataLst>
              <p:tags r:id="rId13"/>
            </p:custDataLst>
          </p:nvPr>
        </p:nvPicPr>
        <p:blipFill>
          <a:blip r:embed="rId33" cstate="print">
            <a:extLst>
              <a:ext uri="{28A0092B-C50C-407E-A947-70E740481C1C}">
                <a14:useLocalDpi xmlns:a14="http://schemas.microsoft.com/office/drawing/2010/main" val="0"/>
              </a:ext>
            </a:extLst>
          </a:blip>
          <a:stretch>
            <a:fillRect/>
          </a:stretch>
        </p:blipFill>
        <p:spPr>
          <a:xfrm>
            <a:off x="7133192" y="1192488"/>
            <a:ext cx="390096" cy="127238"/>
          </a:xfrm>
          <a:prstGeom prst="rect">
            <a:avLst/>
          </a:prstGeom>
        </p:spPr>
      </p:pic>
      <p:sp>
        <p:nvSpPr>
          <p:cNvPr id="7" name="Oval 6"/>
          <p:cNvSpPr/>
          <p:nvPr/>
        </p:nvSpPr>
        <p:spPr>
          <a:xfrm>
            <a:off x="6781602" y="138349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901946" y="136028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16753" y="134016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custDataLst>
              <p:tags r:id="rId14"/>
            </p:custDataLst>
          </p:nvPr>
        </p:nvPicPr>
        <p:blipFill>
          <a:blip r:embed="rId34" cstate="print">
            <a:extLst>
              <a:ext uri="{28A0092B-C50C-407E-A947-70E740481C1C}">
                <a14:useLocalDpi xmlns:a14="http://schemas.microsoft.com/office/drawing/2010/main" val="0"/>
              </a:ext>
            </a:extLst>
          </a:blip>
          <a:stretch>
            <a:fillRect/>
          </a:stretch>
        </p:blipFill>
        <p:spPr>
          <a:xfrm>
            <a:off x="84998" y="1533615"/>
            <a:ext cx="971546" cy="253020"/>
          </a:xfrm>
          <a:prstGeom prst="rect">
            <a:avLst/>
          </a:prstGeom>
        </p:spPr>
      </p:pic>
      <p:pic>
        <p:nvPicPr>
          <p:cNvPr id="13" name="Picture 12"/>
          <p:cNvPicPr>
            <a:picLocks noChangeAspect="1"/>
          </p:cNvPicPr>
          <p:nvPr>
            <p:custDataLst>
              <p:tags r:id="rId15"/>
            </p:custDataLst>
          </p:nvPr>
        </p:nvPicPr>
        <p:blipFill>
          <a:blip r:embed="rId35" cstate="print">
            <a:extLst>
              <a:ext uri="{28A0092B-C50C-407E-A947-70E740481C1C}">
                <a14:useLocalDpi xmlns:a14="http://schemas.microsoft.com/office/drawing/2010/main" val="0"/>
              </a:ext>
            </a:extLst>
          </a:blip>
          <a:stretch>
            <a:fillRect/>
          </a:stretch>
        </p:blipFill>
        <p:spPr>
          <a:xfrm>
            <a:off x="1178587" y="993439"/>
            <a:ext cx="3032652" cy="1222311"/>
          </a:xfrm>
          <a:prstGeom prst="rect">
            <a:avLst/>
          </a:prstGeom>
        </p:spPr>
      </p:pic>
      <p:pic>
        <p:nvPicPr>
          <p:cNvPr id="2052" name="Picture 2051"/>
          <p:cNvPicPr>
            <a:picLocks noChangeAspect="1"/>
          </p:cNvPicPr>
          <p:nvPr>
            <p:custDataLst>
              <p:tags r:id="rId16"/>
            </p:custDataLst>
          </p:nvPr>
        </p:nvPicPr>
        <p:blipFill>
          <a:blip r:embed="rId36" cstate="print">
            <a:extLst>
              <a:ext uri="{28A0092B-C50C-407E-A947-70E740481C1C}">
                <a14:useLocalDpi xmlns:a14="http://schemas.microsoft.com/office/drawing/2010/main" val="0"/>
              </a:ext>
            </a:extLst>
          </a:blip>
          <a:stretch>
            <a:fillRect/>
          </a:stretch>
        </p:blipFill>
        <p:spPr>
          <a:xfrm>
            <a:off x="258471" y="2667844"/>
            <a:ext cx="1158241" cy="411465"/>
          </a:xfrm>
          <a:prstGeom prst="rect">
            <a:avLst/>
          </a:prstGeom>
        </p:spPr>
      </p:pic>
      <p:pic>
        <p:nvPicPr>
          <p:cNvPr id="2050" name="Picture 2049"/>
          <p:cNvPicPr>
            <a:picLocks noChangeAspect="1"/>
          </p:cNvPicPr>
          <p:nvPr>
            <p:custDataLst>
              <p:tags r:id="rId17"/>
            </p:custDataLst>
          </p:nvPr>
        </p:nvPicPr>
        <p:blipFill>
          <a:blip r:embed="rId37" cstate="print">
            <a:extLst>
              <a:ext uri="{28A0092B-C50C-407E-A947-70E740481C1C}">
                <a14:useLocalDpi xmlns:a14="http://schemas.microsoft.com/office/drawing/2010/main" val="0"/>
              </a:ext>
            </a:extLst>
          </a:blip>
          <a:stretch>
            <a:fillRect/>
          </a:stretch>
        </p:blipFill>
        <p:spPr>
          <a:xfrm>
            <a:off x="1124896" y="4131391"/>
            <a:ext cx="285278" cy="353498"/>
          </a:xfrm>
          <a:prstGeom prst="rect">
            <a:avLst/>
          </a:prstGeom>
        </p:spPr>
      </p:pic>
      <p:pic>
        <p:nvPicPr>
          <p:cNvPr id="2051" name="Picture 2050"/>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a:off x="4423736" y="5968120"/>
            <a:ext cx="285564" cy="283581"/>
          </a:xfrm>
          <a:prstGeom prst="rect">
            <a:avLst/>
          </a:prstGeom>
        </p:spPr>
      </p:pic>
      <p:cxnSp>
        <p:nvCxnSpPr>
          <p:cNvPr id="2055" name="Straight Arrow Connector 2054"/>
          <p:cNvCxnSpPr/>
          <p:nvPr/>
        </p:nvCxnSpPr>
        <p:spPr>
          <a:xfrm flipH="1">
            <a:off x="3145032" y="4293577"/>
            <a:ext cx="41148" cy="0"/>
          </a:xfrm>
          <a:prstGeom prst="straightConnector1">
            <a:avLst/>
          </a:prstGeom>
          <a:ln w="57150" cap="sq" cmpd="sng">
            <a:solidFill>
              <a:srgbClr val="C00000"/>
            </a:solidFill>
            <a:prstDash val="solid"/>
            <a:miter lim="800000"/>
            <a:headEnd type="stealth" w="lg" len="sm"/>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0620000" flipH="1">
            <a:off x="5889165" y="4286250"/>
            <a:ext cx="54768" cy="0"/>
          </a:xfrm>
          <a:prstGeom prst="straightConnector1">
            <a:avLst/>
          </a:prstGeom>
          <a:ln w="57150" cap="sq" cmpd="sng">
            <a:solidFill>
              <a:srgbClr val="C00000"/>
            </a:solidFill>
            <a:prstDash val="solid"/>
            <a:miter lim="800000"/>
            <a:headEnd type="stealth" w="lg" len="sm"/>
            <a:tailEnd type="non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5460000" flipH="1">
            <a:off x="4495763" y="3506634"/>
            <a:ext cx="54768" cy="0"/>
          </a:xfrm>
          <a:prstGeom prst="straightConnector1">
            <a:avLst/>
          </a:prstGeom>
          <a:ln w="57150" cap="sq" cmpd="sng">
            <a:solidFill>
              <a:srgbClr val="C00000"/>
            </a:solidFill>
            <a:prstDash val="solid"/>
            <a:miter lim="800000"/>
            <a:headEnd type="stealth" w="lg" len="sm"/>
            <a:tailEnd type="non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950500" y="3276600"/>
            <a:ext cx="1374100" cy="523220"/>
          </a:xfrm>
          <a:prstGeom prst="rect">
            <a:avLst/>
          </a:prstGeom>
          <a:noFill/>
        </p:spPr>
        <p:txBody>
          <a:bodyPr wrap="square" rtlCol="0">
            <a:spAutoFit/>
          </a:bodyPr>
          <a:lstStyle/>
          <a:p>
            <a:pPr algn="ctr"/>
            <a:r>
              <a:rPr lang="en-US" sz="1400" dirty="0" err="1" smtClean="0">
                <a:latin typeface="Book Antiqua" panose="02040602050305030304" pitchFamily="18" charset="0"/>
                <a:cs typeface="Gotham Book"/>
              </a:rPr>
              <a:t>Superradiant</a:t>
            </a:r>
            <a:r>
              <a:rPr lang="en-US" sz="1400" dirty="0" smtClean="0">
                <a:latin typeface="Book Antiqua" panose="02040602050305030304" pitchFamily="18" charset="0"/>
                <a:cs typeface="Gotham Book"/>
              </a:rPr>
              <a:t> states</a:t>
            </a:r>
            <a:endParaRPr lang="en-US" sz="1400" dirty="0">
              <a:latin typeface="Book Antiqua" panose="02040602050305030304" pitchFamily="18" charset="0"/>
              <a:cs typeface="Gotham Book"/>
            </a:endParaRPr>
          </a:p>
        </p:txBody>
      </p:sp>
      <p:cxnSp>
        <p:nvCxnSpPr>
          <p:cNvPr id="95" name="Straight Arrow Connector 94"/>
          <p:cNvCxnSpPr/>
          <p:nvPr/>
        </p:nvCxnSpPr>
        <p:spPr>
          <a:xfrm flipH="1">
            <a:off x="4698874" y="3506927"/>
            <a:ext cx="34609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custDataLst>
              <p:tags r:id="rId19"/>
            </p:custDataLst>
          </p:nvPr>
        </p:nvPicPr>
        <p:blipFill>
          <a:blip r:embed="rId39" cstate="print">
            <a:extLst>
              <a:ext uri="{28A0092B-C50C-407E-A947-70E740481C1C}">
                <a14:useLocalDpi xmlns:a14="http://schemas.microsoft.com/office/drawing/2010/main" val="0"/>
              </a:ext>
            </a:extLst>
          </a:blip>
          <a:stretch>
            <a:fillRect/>
          </a:stretch>
        </p:blipFill>
        <p:spPr>
          <a:xfrm>
            <a:off x="4209668" y="5295900"/>
            <a:ext cx="645051" cy="184479"/>
          </a:xfrm>
          <a:prstGeom prst="rect">
            <a:avLst/>
          </a:prstGeom>
        </p:spPr>
      </p:pic>
      <p:cxnSp>
        <p:nvCxnSpPr>
          <p:cNvPr id="58" name="Straight Arrow Connector 57"/>
          <p:cNvCxnSpPr/>
          <p:nvPr/>
        </p:nvCxnSpPr>
        <p:spPr>
          <a:xfrm flipV="1">
            <a:off x="4698874" y="4953001"/>
            <a:ext cx="173050" cy="30479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4223769" y="4953000"/>
            <a:ext cx="18606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923928" y="4953002"/>
            <a:ext cx="562472" cy="30479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923928" y="5105400"/>
            <a:ext cx="1186684" cy="28273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923928" y="5246770"/>
            <a:ext cx="1621173" cy="14688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923928" y="5393654"/>
            <a:ext cx="1933874" cy="152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543300" y="4981577"/>
            <a:ext cx="643260" cy="4351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2994864" y="5105401"/>
            <a:ext cx="1191696" cy="31131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flipV="1">
            <a:off x="2514600" y="5257801"/>
            <a:ext cx="1671960" cy="15891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2307974" y="5416714"/>
            <a:ext cx="1878586" cy="15240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762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165583"/>
            <a:ext cx="8229600" cy="9656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3300"/>
                </a:solidFill>
                <a:latin typeface="Constantia" panose="02030602050306030303" pitchFamily="18" charset="0"/>
              </a:rPr>
              <a:t>Transmission</a:t>
            </a:r>
            <a:endParaRPr lang="en-US" sz="3200" dirty="0">
              <a:solidFill>
                <a:srgbClr val="003300"/>
              </a:solidFill>
              <a:latin typeface="Constantia" panose="02030602050306030303" pitchFamily="18" charset="0"/>
            </a:endParaRPr>
          </a:p>
        </p:txBody>
      </p:sp>
      <p:pic>
        <p:nvPicPr>
          <p:cNvPr id="5" name="Picture 4"/>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331807" y="1028559"/>
            <a:ext cx="5156938" cy="532104"/>
          </a:xfrm>
          <a:prstGeom prst="rect">
            <a:avLst/>
          </a:prstGeom>
        </p:spPr>
      </p:pic>
      <p:pic>
        <p:nvPicPr>
          <p:cNvPr id="7" name="Picture 6"/>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5744332" y="1186134"/>
            <a:ext cx="1774367" cy="222235"/>
          </a:xfrm>
          <a:prstGeom prst="rect">
            <a:avLst/>
          </a:prstGeom>
        </p:spPr>
      </p:pic>
      <p:pic>
        <p:nvPicPr>
          <p:cNvPr id="2053" name="Picture 5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775" y="2213472"/>
            <a:ext cx="2933700" cy="175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3962400" y="1795958"/>
            <a:ext cx="1887465" cy="181969"/>
          </a:xfrm>
          <a:prstGeom prst="rect">
            <a:avLst/>
          </a:prstGeom>
        </p:spPr>
      </p:pic>
      <p:pic>
        <p:nvPicPr>
          <p:cNvPr id="2059" name="Picture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76600" y="4249350"/>
            <a:ext cx="2888992" cy="175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4652673" y="6041406"/>
            <a:ext cx="177469" cy="164376"/>
          </a:xfrm>
          <a:prstGeom prst="rect">
            <a:avLst/>
          </a:prstGeom>
        </p:spPr>
      </p:pic>
      <p:pic>
        <p:nvPicPr>
          <p:cNvPr id="2061" name="Picture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99714" y="2213472"/>
            <a:ext cx="29051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213625" y="6320000"/>
            <a:ext cx="4106032" cy="261610"/>
          </a:xfrm>
          <a:prstGeom prst="rect">
            <a:avLst/>
          </a:prstGeom>
          <a:noFill/>
        </p:spPr>
        <p:txBody>
          <a:bodyPr wrap="square" rtlCol="0">
            <a:spAutoFit/>
          </a:bodyPr>
          <a:lstStyle/>
          <a:p>
            <a:pPr algn="ctr"/>
            <a:r>
              <a:rPr lang="en-US" sz="1100" dirty="0" smtClean="0">
                <a:latin typeface="Book Antiqua" panose="02040602050305030304" pitchFamily="18" charset="0"/>
                <a:cs typeface="Gotham Book"/>
              </a:rPr>
              <a:t>A. Tayebi </a:t>
            </a:r>
            <a:r>
              <a:rPr lang="en-US" sz="1100" i="1" dirty="0" smtClean="0">
                <a:latin typeface="Book Antiqua" panose="02040602050305030304" pitchFamily="18" charset="0"/>
                <a:cs typeface="Gotham Book"/>
              </a:rPr>
              <a:t>et al. </a:t>
            </a:r>
            <a:r>
              <a:rPr lang="en-US" sz="1100" dirty="0" smtClean="0">
                <a:latin typeface="Book Antiqua" panose="02040602050305030304" pitchFamily="18" charset="0"/>
                <a:cs typeface="Gotham Book"/>
              </a:rPr>
              <a:t>The European Physical Journal B </a:t>
            </a:r>
            <a:r>
              <a:rPr lang="en-US" sz="1100" b="1" dirty="0" smtClean="0">
                <a:latin typeface="Book Antiqua" panose="02040602050305030304" pitchFamily="18" charset="0"/>
                <a:cs typeface="Gotham Book"/>
              </a:rPr>
              <a:t>86</a:t>
            </a:r>
            <a:r>
              <a:rPr lang="en-US" sz="1100" dirty="0" smtClean="0">
                <a:latin typeface="Book Antiqua" panose="02040602050305030304" pitchFamily="18" charset="0"/>
                <a:cs typeface="Gotham Book"/>
              </a:rPr>
              <a:t>, 368 (2013)</a:t>
            </a:r>
            <a:endParaRPr lang="en-US" sz="1100" dirty="0">
              <a:latin typeface="Book Antiqua" panose="02040602050305030304" pitchFamily="18" charset="0"/>
              <a:cs typeface="Gotham Book"/>
            </a:endParaRPr>
          </a:p>
        </p:txBody>
      </p:sp>
      <p:pic>
        <p:nvPicPr>
          <p:cNvPr id="17" name="Picture 16 2"/>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rot="16200000">
            <a:off x="1165104" y="2956914"/>
            <a:ext cx="595807" cy="271568"/>
          </a:xfrm>
          <a:prstGeom prst="rect">
            <a:avLst/>
          </a:prstGeom>
        </p:spPr>
      </p:pic>
      <p:pic>
        <p:nvPicPr>
          <p:cNvPr id="18" name="Picture 17"/>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2734099" y="2120803"/>
            <a:ext cx="645051" cy="184479"/>
          </a:xfrm>
          <a:prstGeom prst="rect">
            <a:avLst/>
          </a:prstGeom>
        </p:spPr>
      </p:pic>
      <p:pic>
        <p:nvPicPr>
          <p:cNvPr id="19" name="Picture 18"/>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6129750" y="2120804"/>
            <a:ext cx="651326" cy="184479"/>
          </a:xfrm>
          <a:prstGeom prst="rect">
            <a:avLst/>
          </a:prstGeom>
        </p:spPr>
      </p:pic>
      <p:pic>
        <p:nvPicPr>
          <p:cNvPr id="21" name="Picture 20"/>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4532088" y="4178866"/>
            <a:ext cx="596108" cy="184479"/>
          </a:xfrm>
          <a:prstGeom prst="rect">
            <a:avLst/>
          </a:prstGeom>
        </p:spPr>
      </p:pic>
      <p:pic>
        <p:nvPicPr>
          <p:cNvPr id="22" name="Picture 16 2"/>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rot="16200000">
            <a:off x="4663646" y="2948173"/>
            <a:ext cx="595807" cy="271568"/>
          </a:xfrm>
          <a:prstGeom prst="rect">
            <a:avLst/>
          </a:prstGeom>
        </p:spPr>
      </p:pic>
      <p:pic>
        <p:nvPicPr>
          <p:cNvPr id="23" name="Picture 16 2"/>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6200000">
            <a:off x="2898164" y="4992791"/>
            <a:ext cx="595807" cy="271568"/>
          </a:xfrm>
          <a:prstGeom prst="rect">
            <a:avLst/>
          </a:prstGeom>
        </p:spPr>
      </p:pic>
      <p:pic>
        <p:nvPicPr>
          <p:cNvPr id="25" name="Picture 24"/>
          <p:cNvPicPr>
            <a:picLocks noChangeAspect="1"/>
          </p:cNvPicPr>
          <p:nvPr>
            <p:custDataLst>
              <p:tags r:id="rId11"/>
            </p:custDataLst>
          </p:nvPr>
        </p:nvPicPr>
        <p:blipFill>
          <a:blip r:embed="rId20" cstate="print">
            <a:extLst>
              <a:ext uri="{28A0092B-C50C-407E-A947-70E740481C1C}">
                <a14:useLocalDpi xmlns:a14="http://schemas.microsoft.com/office/drawing/2010/main" val="0"/>
              </a:ext>
            </a:extLst>
          </a:blip>
          <a:stretch>
            <a:fillRect/>
          </a:stretch>
        </p:blipFill>
        <p:spPr>
          <a:xfrm>
            <a:off x="3018598" y="4020313"/>
            <a:ext cx="177469" cy="164376"/>
          </a:xfrm>
          <a:prstGeom prst="rect">
            <a:avLst/>
          </a:prstGeom>
        </p:spPr>
      </p:pic>
      <p:pic>
        <p:nvPicPr>
          <p:cNvPr id="26" name="Picture 25"/>
          <p:cNvPicPr>
            <a:picLocks noChangeAspect="1"/>
          </p:cNvPicPr>
          <p:nvPr>
            <p:custDataLst>
              <p:tags r:id="rId12"/>
            </p:custDataLst>
          </p:nvPr>
        </p:nvPicPr>
        <p:blipFill>
          <a:blip r:embed="rId20" cstate="print">
            <a:extLst>
              <a:ext uri="{28A0092B-C50C-407E-A947-70E740481C1C}">
                <a14:useLocalDpi xmlns:a14="http://schemas.microsoft.com/office/drawing/2010/main" val="0"/>
              </a:ext>
            </a:extLst>
          </a:blip>
          <a:stretch>
            <a:fillRect/>
          </a:stretch>
        </p:blipFill>
        <p:spPr>
          <a:xfrm>
            <a:off x="6402303" y="4020313"/>
            <a:ext cx="177469" cy="164376"/>
          </a:xfrm>
          <a:prstGeom prst="rect">
            <a:avLst/>
          </a:prstGeom>
        </p:spPr>
      </p:pic>
    </p:spTree>
    <p:extLst>
      <p:ext uri="{BB962C8B-B14F-4D97-AF65-F5344CB8AC3E}">
        <p14:creationId xmlns:p14="http://schemas.microsoft.com/office/powerpoint/2010/main" val="160863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50" y="465138"/>
            <a:ext cx="8686801" cy="865984"/>
          </a:xfrm>
        </p:spPr>
        <p:txBody>
          <a:bodyPr>
            <a:noAutofit/>
          </a:bodyPr>
          <a:lstStyle/>
          <a:p>
            <a:r>
              <a:rPr lang="en-US" sz="3200" dirty="0" smtClean="0">
                <a:solidFill>
                  <a:srgbClr val="003300"/>
                </a:solidFill>
                <a:latin typeface="Constantia" panose="02030602050306030303" pitchFamily="18" charset="0"/>
              </a:rPr>
              <a:t>Quantum Transport vs. Light Propagation in Plasmonic Structures</a:t>
            </a:r>
            <a:endParaRPr lang="en-US" sz="32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307975" y="914400"/>
            <a:ext cx="8455025" cy="5211765"/>
          </a:xfrm>
        </p:spPr>
        <p:txBody>
          <a:bodyPr/>
          <a:lstStyle/>
          <a:p>
            <a:pPr marL="457200" lvl="1" indent="0">
              <a:buNone/>
            </a:pPr>
            <a:r>
              <a:rPr lang="en-US" sz="2000" dirty="0" smtClean="0">
                <a:solidFill>
                  <a:schemeClr val="tx1"/>
                </a:solidFill>
                <a:latin typeface="Book Antiqua" panose="02040602050305030304" pitchFamily="18" charset="0"/>
              </a:rPr>
              <a:t> </a:t>
            </a: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AutoShape 8" descr="Image result for surface plasmon polari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Image result for surface plasmon polari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surface plasmon polarit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Image result for surface plasmon polarit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ounded Rectangle 10"/>
          <p:cNvSpPr/>
          <p:nvPr/>
        </p:nvSpPr>
        <p:spPr>
          <a:xfrm>
            <a:off x="116565" y="2883851"/>
            <a:ext cx="4339450" cy="1134879"/>
          </a:xfrm>
          <a:prstGeom prst="roundRect">
            <a:avLst/>
          </a:prstGeom>
          <a:solidFill>
            <a:schemeClr val="accent3">
              <a:lumMod val="50000"/>
            </a:schemeClr>
          </a:solidFill>
          <a:ln>
            <a:solidFill>
              <a:schemeClr val="accent3">
                <a:lumMod val="50000"/>
              </a:schemeClr>
            </a:solidFill>
          </a:ln>
          <a:scene3d>
            <a:camera prst="isometricOffAxis1Top"/>
            <a:lightRig rig="contrasting" dir="t"/>
          </a:scene3d>
          <a:sp3d extrusionH="88900" prstMaterial="powder">
            <a:bevelT prst="convex"/>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44232" y="3108548"/>
            <a:ext cx="513878" cy="742830"/>
          </a:xfrm>
          <a:prstGeom prst="roundRect">
            <a:avLst/>
          </a:prstGeom>
          <a:solidFill>
            <a:srgbClr val="A18F21"/>
          </a:solidFill>
          <a:ln cap="rnd" cmpd="thickThin">
            <a:solidFill>
              <a:srgbClr val="A18F21"/>
            </a:solidFill>
            <a:prstDash val="dash"/>
          </a:ln>
          <a:effectLst>
            <a:glow rad="63500">
              <a:schemeClr val="accent6">
                <a:satMod val="175000"/>
                <a:alpha val="40000"/>
              </a:schemeClr>
            </a:glow>
            <a:softEdge rad="635000"/>
          </a:effectLst>
          <a:scene3d>
            <a:camera prst="isometricOffAxis1Top"/>
            <a:lightRig rig="flat" dir="t">
              <a:rot lat="0" lon="0" rev="2400000"/>
            </a:lightRig>
          </a:scene3d>
          <a:sp3d extrusionH="171450" prstMaterial="powder">
            <a:bevelT w="0" h="57150" prst="angle"/>
            <a:bevelB w="0" h="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665475" y="2636756"/>
            <a:ext cx="513878" cy="742830"/>
          </a:xfrm>
          <a:prstGeom prst="roundRect">
            <a:avLst/>
          </a:prstGeom>
          <a:solidFill>
            <a:srgbClr val="A18F21"/>
          </a:solidFill>
          <a:ln cap="rnd" cmpd="thickThin">
            <a:solidFill>
              <a:srgbClr val="A18F21"/>
            </a:solidFill>
            <a:prstDash val="dash"/>
          </a:ln>
          <a:effectLst>
            <a:glow rad="63500">
              <a:schemeClr val="accent6">
                <a:satMod val="175000"/>
                <a:alpha val="40000"/>
              </a:schemeClr>
            </a:glow>
            <a:softEdge rad="635000"/>
          </a:effectLst>
          <a:scene3d>
            <a:camera prst="isometricOffAxis1Top"/>
            <a:lightRig rig="flat" dir="t">
              <a:rot lat="0" lon="0" rev="2400000"/>
            </a:lightRig>
          </a:scene3d>
          <a:sp3d extrusionH="171450" prstMaterial="powder">
            <a:bevelT w="0" h="57150" prst="angle"/>
            <a:bevelB w="0" h="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22577" y="3439624"/>
            <a:ext cx="457200" cy="457200"/>
          </a:xfrm>
          <a:prstGeom prst="ellipse">
            <a:avLst/>
          </a:prstGeom>
          <a:solidFill>
            <a:schemeClr val="tx2">
              <a:lumMod val="40000"/>
              <a:lumOff val="60000"/>
            </a:schemeClr>
          </a:solidFill>
          <a:ln>
            <a:noFill/>
          </a:ln>
          <a:effectLst>
            <a:glow rad="139700">
              <a:schemeClr val="accent1">
                <a:satMod val="175000"/>
                <a:alpha val="40000"/>
              </a:schemeClr>
            </a:glow>
          </a:effectLst>
          <a:scene3d>
            <a:camera prst="orthographicFront">
              <a:rot lat="9000000" lon="3600000" rev="3000000"/>
            </a:camera>
            <a:lightRig rig="contrasting" dir="t">
              <a:rot lat="0" lon="0" rev="13200000"/>
            </a:lightRig>
          </a:scene3d>
          <a:sp3d>
            <a:bevelT w="232410" h="232410"/>
            <a:bevelB w="232410" h="2324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981269" y="3112331"/>
            <a:ext cx="457200" cy="457200"/>
          </a:xfrm>
          <a:prstGeom prst="ellipse">
            <a:avLst/>
          </a:prstGeom>
          <a:solidFill>
            <a:schemeClr val="tx2">
              <a:lumMod val="40000"/>
              <a:lumOff val="60000"/>
            </a:schemeClr>
          </a:solidFill>
          <a:ln>
            <a:noFill/>
          </a:ln>
          <a:effectLst>
            <a:glow rad="139700">
              <a:schemeClr val="accent1">
                <a:satMod val="175000"/>
                <a:alpha val="40000"/>
              </a:schemeClr>
            </a:glow>
          </a:effectLst>
          <a:scene3d>
            <a:camera prst="orthographicFront">
              <a:rot lat="9000000" lon="3600000" rev="3000000"/>
            </a:camera>
            <a:lightRig rig="contrasting" dir="t">
              <a:rot lat="0" lon="0" rev="13200000"/>
            </a:lightRig>
          </a:scene3d>
          <a:sp3d>
            <a:bevelT w="232410" h="232410"/>
            <a:bevelB w="232410" h="2324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578987" y="3349384"/>
            <a:ext cx="457200" cy="457200"/>
          </a:xfrm>
          <a:prstGeom prst="ellipse">
            <a:avLst/>
          </a:prstGeom>
          <a:solidFill>
            <a:schemeClr val="tx2">
              <a:lumMod val="40000"/>
              <a:lumOff val="60000"/>
            </a:schemeClr>
          </a:solidFill>
          <a:ln>
            <a:noFill/>
          </a:ln>
          <a:effectLst>
            <a:glow rad="139700">
              <a:schemeClr val="accent1">
                <a:satMod val="175000"/>
                <a:alpha val="40000"/>
              </a:schemeClr>
            </a:glow>
          </a:effectLst>
          <a:scene3d>
            <a:camera prst="orthographicFront">
              <a:rot lat="9000000" lon="3600000" rev="3000000"/>
            </a:camera>
            <a:lightRig rig="contrasting" dir="t">
              <a:rot lat="0" lon="0" rev="13200000"/>
            </a:lightRig>
          </a:scene3d>
          <a:sp3d>
            <a:bevelT w="232410" h="232410"/>
            <a:bevelB w="232410" h="2324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custDataLst>
              <p:tags r:id="rId1"/>
            </p:custDataLst>
          </p:nvPr>
        </p:nvPicPr>
        <p:blipFill>
          <a:blip r:embed="rId20" cstate="print">
            <a:extLst>
              <a:ext uri="{28A0092B-C50C-407E-A947-70E740481C1C}">
                <a14:useLocalDpi xmlns:a14="http://schemas.microsoft.com/office/drawing/2010/main" val="0"/>
              </a:ext>
            </a:extLst>
          </a:blip>
          <a:stretch>
            <a:fillRect/>
          </a:stretch>
        </p:blipFill>
        <p:spPr>
          <a:xfrm>
            <a:off x="1240539" y="3348157"/>
            <a:ext cx="239238" cy="254476"/>
          </a:xfrm>
          <a:prstGeom prst="rect">
            <a:avLst/>
          </a:prstGeom>
        </p:spPr>
      </p:pic>
      <p:pic>
        <p:nvPicPr>
          <p:cNvPr id="18" name="Picture 17"/>
          <p:cNvPicPr>
            <a:picLocks noChangeAspect="1"/>
          </p:cNvPicPr>
          <p:nvPr>
            <p:custDataLst>
              <p:tags r:id="rId2"/>
            </p:custDataLst>
          </p:nvPr>
        </p:nvPicPr>
        <p:blipFill>
          <a:blip r:embed="rId21" cstate="print">
            <a:extLst>
              <a:ext uri="{28A0092B-C50C-407E-A947-70E740481C1C}">
                <a14:useLocalDpi xmlns:a14="http://schemas.microsoft.com/office/drawing/2010/main" val="0"/>
              </a:ext>
            </a:extLst>
          </a:blip>
          <a:stretch>
            <a:fillRect/>
          </a:stretch>
        </p:blipFill>
        <p:spPr>
          <a:xfrm>
            <a:off x="1794647" y="3257405"/>
            <a:ext cx="239238" cy="254476"/>
          </a:xfrm>
          <a:prstGeom prst="rect">
            <a:avLst/>
          </a:prstGeom>
        </p:spPr>
      </p:pic>
      <p:pic>
        <p:nvPicPr>
          <p:cNvPr id="19" name="Picture 18"/>
          <p:cNvPicPr>
            <a:picLocks noChangeAspect="1"/>
          </p:cNvPicPr>
          <p:nvPr>
            <p:custDataLst>
              <p:tags r:id="rId3"/>
            </p:custDataLst>
          </p:nvPr>
        </p:nvPicPr>
        <p:blipFill>
          <a:blip r:embed="rId22" cstate="print">
            <a:extLst>
              <a:ext uri="{28A0092B-C50C-407E-A947-70E740481C1C}">
                <a14:useLocalDpi xmlns:a14="http://schemas.microsoft.com/office/drawing/2010/main" val="0"/>
              </a:ext>
            </a:extLst>
          </a:blip>
          <a:stretch>
            <a:fillRect/>
          </a:stretch>
        </p:blipFill>
        <p:spPr>
          <a:xfrm>
            <a:off x="3141594" y="3058253"/>
            <a:ext cx="344381" cy="254476"/>
          </a:xfrm>
          <a:prstGeom prst="rect">
            <a:avLst/>
          </a:prstGeom>
        </p:spPr>
      </p:pic>
      <p:sp>
        <p:nvSpPr>
          <p:cNvPr id="20" name="Oval 19"/>
          <p:cNvSpPr/>
          <p:nvPr/>
        </p:nvSpPr>
        <p:spPr>
          <a:xfrm>
            <a:off x="540166" y="3277492"/>
            <a:ext cx="91440" cy="91440"/>
          </a:xfrm>
          <a:prstGeom prst="ellipse">
            <a:avLst/>
          </a:prstGeom>
          <a:solidFill>
            <a:srgbClr val="FF0000"/>
          </a:solidFill>
          <a:ln>
            <a:noFill/>
          </a:ln>
          <a:effectLst>
            <a:glow rad="381000">
              <a:srgbClr val="FF0000">
                <a:alpha val="75000"/>
              </a:srgbClr>
            </a:glow>
            <a:reflection blurRad="6350" stA="50000" endA="300" endPos="55000" dir="5400000" sy="-100000" algn="bl" rotWithShape="0"/>
          </a:effectLst>
          <a:scene3d>
            <a:camera prst="orthographicFront"/>
            <a:lightRig rig="threePt" dir="t"/>
          </a:scene3d>
          <a:sp3d>
            <a:bevelT w="45720" h="45720"/>
            <a:bevelB w="45720" h="4572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custDataLst>
              <p:tags r:id="rId4"/>
            </p:custDataLst>
          </p:nvPr>
        </p:nvPicPr>
        <p:blipFill>
          <a:blip r:embed="rId23" cstate="print">
            <a:extLst>
              <a:ext uri="{28A0092B-C50C-407E-A947-70E740481C1C}">
                <a14:useLocalDpi xmlns:a14="http://schemas.microsoft.com/office/drawing/2010/main" val="0"/>
              </a:ext>
            </a:extLst>
          </a:blip>
          <a:stretch>
            <a:fillRect/>
          </a:stretch>
        </p:blipFill>
        <p:spPr>
          <a:xfrm>
            <a:off x="241089" y="2986623"/>
            <a:ext cx="390517" cy="226597"/>
          </a:xfrm>
          <a:prstGeom prst="rect">
            <a:avLst/>
          </a:prstGeom>
        </p:spPr>
      </p:pic>
      <p:sp>
        <p:nvSpPr>
          <p:cNvPr id="22" name="Arc 21"/>
          <p:cNvSpPr/>
          <p:nvPr/>
        </p:nvSpPr>
        <p:spPr>
          <a:xfrm rot="18260669">
            <a:off x="1336741" y="3046234"/>
            <a:ext cx="763984" cy="868771"/>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17980897">
            <a:off x="2661439" y="2833408"/>
            <a:ext cx="631392" cy="868771"/>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18260669">
            <a:off x="3182965" y="2772605"/>
            <a:ext cx="763984" cy="868771"/>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18260669">
            <a:off x="688671" y="3128210"/>
            <a:ext cx="763984" cy="868771"/>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Picture 25"/>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tretch>
            <a:fillRect/>
          </a:stretch>
        </p:blipFill>
        <p:spPr>
          <a:xfrm>
            <a:off x="1587955" y="2853382"/>
            <a:ext cx="79238" cy="160000"/>
          </a:xfrm>
          <a:prstGeom prst="rect">
            <a:avLst/>
          </a:prstGeom>
        </p:spPr>
      </p:pic>
      <p:pic>
        <p:nvPicPr>
          <p:cNvPr id="27" name="Picture 26"/>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2852834" y="2694153"/>
            <a:ext cx="79238" cy="160000"/>
          </a:xfrm>
          <a:prstGeom prst="rect">
            <a:avLst/>
          </a:prstGeom>
        </p:spPr>
      </p:pic>
      <p:pic>
        <p:nvPicPr>
          <p:cNvPr id="28" name="Picture 10 1"/>
          <p:cNvPicPr>
            <a:picLocks noChangeAspect="1"/>
          </p:cNvPicPr>
          <p:nvPr>
            <p:custDataLst>
              <p:tags r:id="rId7"/>
            </p:custDataLst>
          </p:nvPr>
        </p:nvPicPr>
        <p:blipFill>
          <a:blip r:embed="rId25" cstate="print">
            <a:extLst>
              <a:ext uri="{28A0092B-C50C-407E-A947-70E740481C1C}">
                <a14:useLocalDpi xmlns:a14="http://schemas.microsoft.com/office/drawing/2010/main" val="0"/>
              </a:ext>
            </a:extLst>
          </a:blip>
          <a:stretch>
            <a:fillRect/>
          </a:stretch>
        </p:blipFill>
        <p:spPr>
          <a:xfrm>
            <a:off x="774754" y="2875276"/>
            <a:ext cx="339809" cy="254476"/>
          </a:xfrm>
          <a:prstGeom prst="rect">
            <a:avLst/>
          </a:prstGeom>
        </p:spPr>
      </p:pic>
      <p:pic>
        <p:nvPicPr>
          <p:cNvPr id="29" name="Picture 28"/>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3274287" y="2477860"/>
            <a:ext cx="339809" cy="254476"/>
          </a:xfrm>
          <a:prstGeom prst="rect">
            <a:avLst/>
          </a:prstGeom>
        </p:spPr>
      </p:pic>
      <p:sp>
        <p:nvSpPr>
          <p:cNvPr id="30" name="Oval 29"/>
          <p:cNvSpPr/>
          <p:nvPr/>
        </p:nvSpPr>
        <p:spPr>
          <a:xfrm>
            <a:off x="2386107" y="3229904"/>
            <a:ext cx="457200" cy="457200"/>
          </a:xfrm>
          <a:prstGeom prst="ellipse">
            <a:avLst/>
          </a:prstGeom>
          <a:solidFill>
            <a:schemeClr val="tx2">
              <a:lumMod val="40000"/>
              <a:lumOff val="60000"/>
            </a:schemeClr>
          </a:solidFill>
          <a:ln>
            <a:noFill/>
          </a:ln>
          <a:effectLst>
            <a:glow rad="139700">
              <a:schemeClr val="accent1">
                <a:satMod val="175000"/>
                <a:alpha val="40000"/>
              </a:schemeClr>
            </a:glow>
          </a:effectLst>
          <a:scene3d>
            <a:camera prst="orthographicFront">
              <a:rot lat="9000000" lon="3600000" rev="3000000"/>
            </a:camera>
            <a:lightRig rig="contrasting" dir="t">
              <a:rot lat="0" lon="0" rev="13200000"/>
            </a:lightRig>
          </a:scene3d>
          <a:sp3d>
            <a:bevelT w="232410" h="232410"/>
            <a:bevelB w="232410" h="2324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2502357" y="3214248"/>
            <a:ext cx="390096" cy="127238"/>
          </a:xfrm>
          <a:prstGeom prst="rect">
            <a:avLst/>
          </a:prstGeom>
        </p:spPr>
      </p:pic>
      <p:sp>
        <p:nvSpPr>
          <p:cNvPr id="32" name="Oval 31"/>
          <p:cNvSpPr/>
          <p:nvPr/>
        </p:nvSpPr>
        <p:spPr>
          <a:xfrm>
            <a:off x="2150767" y="340525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271111" y="338204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385918" y="336192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1"/>
          <p:cNvPicPr>
            <a:picLocks noChangeAspect="1" noChangeArrowheads="1"/>
          </p:cNvPicPr>
          <p:nvPr/>
        </p:nvPicPr>
        <p:blipFill rotWithShape="1">
          <a:blip r:embed="rId27">
            <a:extLst>
              <a:ext uri="{28A0092B-C50C-407E-A947-70E740481C1C}">
                <a14:useLocalDpi xmlns:a14="http://schemas.microsoft.com/office/drawing/2010/main" val="0"/>
              </a:ext>
            </a:extLst>
          </a:blip>
          <a:srcRect l="31150" t="4550" r="58702" b="67337"/>
          <a:stretch/>
        </p:blipFill>
        <p:spPr bwMode="auto">
          <a:xfrm rot="19369080">
            <a:off x="4588012" y="2286960"/>
            <a:ext cx="414110" cy="8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Oval 35"/>
          <p:cNvSpPr/>
          <p:nvPr/>
        </p:nvSpPr>
        <p:spPr>
          <a:xfrm>
            <a:off x="5340233" y="3467798"/>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651763" y="3479673"/>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949833" y="3477893"/>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249488" y="3477698"/>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561018" y="3489573"/>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859088" y="3487793"/>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158938" y="3475723"/>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458593" y="3487598"/>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756663" y="3497693"/>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054538" y="3494718"/>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574673" y="3477698"/>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872743" y="3475918"/>
            <a:ext cx="271604" cy="274320"/>
          </a:xfrm>
          <a:prstGeom prst="ellipse">
            <a:avLst/>
          </a:prstGeom>
          <a:solidFill>
            <a:schemeClr val="bg1">
              <a:lumMod val="75000"/>
            </a:schemeClr>
          </a:solidFill>
          <a:ln>
            <a:noFill/>
          </a:ln>
          <a:effectLst>
            <a:glow rad="63500">
              <a:schemeClr val="bg1">
                <a:lumMod val="85000"/>
                <a:alpha val="40000"/>
              </a:schemeClr>
            </a:glow>
            <a:outerShdw blurRad="50800" dist="50800" dir="5400000" algn="ctr" rotWithShape="0">
              <a:schemeClr val="bg1">
                <a:lumMod val="75000"/>
              </a:schemeClr>
            </a:outerShdw>
            <a:reflection blurRad="6350" stA="50000" endA="300" endPos="55000" dir="5400000" sy="-100000" algn="bl" rotWithShape="0"/>
          </a:effectLst>
          <a:scene3d>
            <a:camera prst="orthographicFront"/>
            <a:lightRig rig="threePt" dir="t"/>
          </a:scene3d>
          <a:sp3d>
            <a:bevelT w="137160" h="137160"/>
            <a:bevelB w="137160" h="13716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c 47"/>
          <p:cNvSpPr/>
          <p:nvPr/>
        </p:nvSpPr>
        <p:spPr>
          <a:xfrm rot="18482747">
            <a:off x="5798953" y="3334401"/>
            <a:ext cx="437035" cy="54193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9" name="Picture 48"/>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5370632" y="3735421"/>
            <a:ext cx="236869" cy="251956"/>
          </a:xfrm>
          <a:prstGeom prst="rect">
            <a:avLst/>
          </a:prstGeom>
        </p:spPr>
      </p:pic>
      <p:pic>
        <p:nvPicPr>
          <p:cNvPr id="50" name="Picture 49"/>
          <p:cNvPicPr>
            <a:picLocks noChangeAspect="1"/>
          </p:cNvPicPr>
          <p:nvPr>
            <p:custDataLst>
              <p:tags r:id="rId11"/>
            </p:custDataLst>
          </p:nvPr>
        </p:nvPicPr>
        <p:blipFill>
          <a:blip r:embed="rId21" cstate="print">
            <a:extLst>
              <a:ext uri="{28A0092B-C50C-407E-A947-70E740481C1C}">
                <a14:useLocalDpi xmlns:a14="http://schemas.microsoft.com/office/drawing/2010/main" val="0"/>
              </a:ext>
            </a:extLst>
          </a:blip>
          <a:stretch>
            <a:fillRect/>
          </a:stretch>
        </p:blipFill>
        <p:spPr>
          <a:xfrm>
            <a:off x="5686435" y="3741403"/>
            <a:ext cx="236869" cy="251956"/>
          </a:xfrm>
          <a:prstGeom prst="rect">
            <a:avLst/>
          </a:prstGeom>
        </p:spPr>
      </p:pic>
      <p:pic>
        <p:nvPicPr>
          <p:cNvPr id="51" name="Picture 50"/>
          <p:cNvPicPr>
            <a:picLocks noChangeAspect="1"/>
          </p:cNvPicPr>
          <p:nvPr>
            <p:custDataLst>
              <p:tags r:id="rId12"/>
            </p:custDataLst>
          </p:nvPr>
        </p:nvPicPr>
        <p:blipFill>
          <a:blip r:embed="rId28" cstate="print">
            <a:extLst>
              <a:ext uri="{28A0092B-C50C-407E-A947-70E740481C1C}">
                <a14:useLocalDpi xmlns:a14="http://schemas.microsoft.com/office/drawing/2010/main" val="0"/>
              </a:ext>
            </a:extLst>
          </a:blip>
          <a:stretch>
            <a:fillRect/>
          </a:stretch>
        </p:blipFill>
        <p:spPr>
          <a:xfrm>
            <a:off x="8020713" y="3765153"/>
            <a:ext cx="362093" cy="251956"/>
          </a:xfrm>
          <a:prstGeom prst="rect">
            <a:avLst/>
          </a:prstGeom>
        </p:spPr>
      </p:pic>
      <p:pic>
        <p:nvPicPr>
          <p:cNvPr id="52" name="Picture 51"/>
          <p:cNvPicPr>
            <a:picLocks noChangeAspect="1"/>
          </p:cNvPicPr>
          <p:nvPr>
            <p:custDataLst>
              <p:tags r:id="rId13"/>
            </p:custDataLst>
          </p:nvPr>
        </p:nvPicPr>
        <p:blipFill>
          <a:blip r:embed="rId29" cstate="print">
            <a:extLst>
              <a:ext uri="{28A0092B-C50C-407E-A947-70E740481C1C}">
                <a14:useLocalDpi xmlns:a14="http://schemas.microsoft.com/office/drawing/2010/main" val="0"/>
              </a:ext>
            </a:extLst>
          </a:blip>
          <a:stretch>
            <a:fillRect/>
          </a:stretch>
        </p:blipFill>
        <p:spPr>
          <a:xfrm>
            <a:off x="5917356" y="3152632"/>
            <a:ext cx="123715" cy="113154"/>
          </a:xfrm>
          <a:prstGeom prst="rect">
            <a:avLst/>
          </a:prstGeom>
        </p:spPr>
      </p:pic>
      <p:pic>
        <p:nvPicPr>
          <p:cNvPr id="53" name="Picture 2 2"/>
          <p:cNvPicPr>
            <a:picLocks noChangeAspect="1" noChangeArrowheads="1"/>
          </p:cNvPicPr>
          <p:nvPr/>
        </p:nvPicPr>
        <p:blipFill rotWithShape="1">
          <a:blip r:embed="rId27">
            <a:extLst>
              <a:ext uri="{28A0092B-C50C-407E-A947-70E740481C1C}">
                <a14:useLocalDpi xmlns:a14="http://schemas.microsoft.com/office/drawing/2010/main" val="0"/>
              </a:ext>
            </a:extLst>
          </a:blip>
          <a:srcRect l="31150" t="4550" r="58702" b="67337"/>
          <a:stretch/>
        </p:blipFill>
        <p:spPr bwMode="auto">
          <a:xfrm rot="1729259">
            <a:off x="8493855" y="2275972"/>
            <a:ext cx="414110" cy="8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Freeform 53"/>
          <p:cNvSpPr/>
          <p:nvPr/>
        </p:nvSpPr>
        <p:spPr>
          <a:xfrm rot="2896001">
            <a:off x="4965781" y="3152787"/>
            <a:ext cx="592987" cy="201642"/>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D729CB"/>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rot="17827803">
            <a:off x="8095256" y="3169450"/>
            <a:ext cx="510428" cy="189021"/>
          </a:xfrm>
          <a:custGeom>
            <a:avLst/>
            <a:gdLst>
              <a:gd name="connsiteX0" fmla="*/ 0 w 1136650"/>
              <a:gd name="connsiteY0" fmla="*/ 390525 h 771525"/>
              <a:gd name="connsiteX1" fmla="*/ 50800 w 1136650"/>
              <a:gd name="connsiteY1" fmla="*/ 390525 h 771525"/>
              <a:gd name="connsiteX2" fmla="*/ 101600 w 1136650"/>
              <a:gd name="connsiteY2" fmla="*/ 320675 h 771525"/>
              <a:gd name="connsiteX3" fmla="*/ 177800 w 1136650"/>
              <a:gd name="connsiteY3" fmla="*/ 536575 h 771525"/>
              <a:gd name="connsiteX4" fmla="*/ 266700 w 1136650"/>
              <a:gd name="connsiteY4" fmla="*/ 161925 h 771525"/>
              <a:gd name="connsiteX5" fmla="*/ 349250 w 1136650"/>
              <a:gd name="connsiteY5" fmla="*/ 708025 h 771525"/>
              <a:gd name="connsiteX6" fmla="*/ 450850 w 1136650"/>
              <a:gd name="connsiteY6" fmla="*/ 9525 h 771525"/>
              <a:gd name="connsiteX7" fmla="*/ 552450 w 1136650"/>
              <a:gd name="connsiteY7" fmla="*/ 765175 h 771525"/>
              <a:gd name="connsiteX8" fmla="*/ 654050 w 1136650"/>
              <a:gd name="connsiteY8" fmla="*/ 47625 h 771525"/>
              <a:gd name="connsiteX9" fmla="*/ 749300 w 1136650"/>
              <a:gd name="connsiteY9" fmla="*/ 650875 h 771525"/>
              <a:gd name="connsiteX10" fmla="*/ 844550 w 1136650"/>
              <a:gd name="connsiteY10" fmla="*/ 238125 h 771525"/>
              <a:gd name="connsiteX11" fmla="*/ 965200 w 1136650"/>
              <a:gd name="connsiteY11" fmla="*/ 422275 h 771525"/>
              <a:gd name="connsiteX12" fmla="*/ 1016000 w 1136650"/>
              <a:gd name="connsiteY12" fmla="*/ 390525 h 771525"/>
              <a:gd name="connsiteX13" fmla="*/ 1136650 w 1136650"/>
              <a:gd name="connsiteY13" fmla="*/ 390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650" h="771525">
                <a:moveTo>
                  <a:pt x="0" y="390525"/>
                </a:moveTo>
                <a:cubicBezTo>
                  <a:pt x="16933" y="396346"/>
                  <a:pt x="33867" y="402167"/>
                  <a:pt x="50800" y="390525"/>
                </a:cubicBezTo>
                <a:cubicBezTo>
                  <a:pt x="67733" y="378883"/>
                  <a:pt x="80433" y="296333"/>
                  <a:pt x="101600" y="320675"/>
                </a:cubicBezTo>
                <a:cubicBezTo>
                  <a:pt x="122767" y="345017"/>
                  <a:pt x="150283" y="563033"/>
                  <a:pt x="177800" y="536575"/>
                </a:cubicBezTo>
                <a:cubicBezTo>
                  <a:pt x="205317" y="510117"/>
                  <a:pt x="238125" y="133350"/>
                  <a:pt x="266700" y="161925"/>
                </a:cubicBezTo>
                <a:cubicBezTo>
                  <a:pt x="295275" y="190500"/>
                  <a:pt x="318558" y="733425"/>
                  <a:pt x="349250" y="708025"/>
                </a:cubicBezTo>
                <a:cubicBezTo>
                  <a:pt x="379942" y="682625"/>
                  <a:pt x="416983" y="0"/>
                  <a:pt x="450850" y="9525"/>
                </a:cubicBezTo>
                <a:cubicBezTo>
                  <a:pt x="484717" y="19050"/>
                  <a:pt x="518583" y="758825"/>
                  <a:pt x="552450" y="765175"/>
                </a:cubicBezTo>
                <a:cubicBezTo>
                  <a:pt x="586317" y="771525"/>
                  <a:pt x="621242" y="66675"/>
                  <a:pt x="654050" y="47625"/>
                </a:cubicBezTo>
                <a:cubicBezTo>
                  <a:pt x="686858" y="28575"/>
                  <a:pt x="717550" y="619125"/>
                  <a:pt x="749300" y="650875"/>
                </a:cubicBezTo>
                <a:cubicBezTo>
                  <a:pt x="781050" y="682625"/>
                  <a:pt x="808567" y="276225"/>
                  <a:pt x="844550" y="238125"/>
                </a:cubicBezTo>
                <a:cubicBezTo>
                  <a:pt x="880533" y="200025"/>
                  <a:pt x="936625" y="396875"/>
                  <a:pt x="965200" y="422275"/>
                </a:cubicBezTo>
                <a:cubicBezTo>
                  <a:pt x="993775" y="447675"/>
                  <a:pt x="987425" y="395817"/>
                  <a:pt x="1016000" y="390525"/>
                </a:cubicBezTo>
                <a:cubicBezTo>
                  <a:pt x="1044575" y="385233"/>
                  <a:pt x="1136650" y="390525"/>
                  <a:pt x="1136650" y="390525"/>
                </a:cubicBezTo>
              </a:path>
            </a:pathLst>
          </a:custGeom>
          <a:ln>
            <a:solidFill>
              <a:srgbClr val="D729CB"/>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15586044">
            <a:off x="8047462" y="3086961"/>
            <a:ext cx="665860" cy="57251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7" name="Picture 10 1 1"/>
          <p:cNvPicPr>
            <a:picLocks noChangeAspect="1"/>
          </p:cNvPicPr>
          <p:nvPr>
            <p:custDataLst>
              <p:tags r:id="rId14"/>
            </p:custDataLst>
          </p:nvPr>
        </p:nvPicPr>
        <p:blipFill>
          <a:blip r:embed="rId25" cstate="print">
            <a:extLst>
              <a:ext uri="{28A0092B-C50C-407E-A947-70E740481C1C}">
                <a14:useLocalDpi xmlns:a14="http://schemas.microsoft.com/office/drawing/2010/main" val="0"/>
              </a:ext>
            </a:extLst>
          </a:blip>
          <a:stretch>
            <a:fillRect/>
          </a:stretch>
        </p:blipFill>
        <p:spPr>
          <a:xfrm>
            <a:off x="7733237" y="3010744"/>
            <a:ext cx="336445" cy="251956"/>
          </a:xfrm>
          <a:prstGeom prst="rect">
            <a:avLst/>
          </a:prstGeom>
        </p:spPr>
      </p:pic>
      <p:sp>
        <p:nvSpPr>
          <p:cNvPr id="58" name="Arc 57"/>
          <p:cNvSpPr/>
          <p:nvPr/>
        </p:nvSpPr>
        <p:spPr>
          <a:xfrm rot="630184">
            <a:off x="4825448" y="2978798"/>
            <a:ext cx="665860" cy="572517"/>
          </a:xfrm>
          <a:prstGeom prst="arc">
            <a:avLst/>
          </a:prstGeom>
          <a:noFill/>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9" name="Picture 10 1 2"/>
          <p:cNvPicPr>
            <a:picLocks noChangeAspect="1"/>
          </p:cNvPicPr>
          <p:nvPr>
            <p:custDataLst>
              <p:tags r:id="rId15"/>
            </p:custDataLst>
          </p:nvPr>
        </p:nvPicPr>
        <p:blipFill>
          <a:blip r:embed="rId25" cstate="print">
            <a:extLst>
              <a:ext uri="{28A0092B-C50C-407E-A947-70E740481C1C}">
                <a14:useLocalDpi xmlns:a14="http://schemas.microsoft.com/office/drawing/2010/main" val="0"/>
              </a:ext>
            </a:extLst>
          </a:blip>
          <a:stretch>
            <a:fillRect/>
          </a:stretch>
        </p:blipFill>
        <p:spPr>
          <a:xfrm>
            <a:off x="5452337" y="2889229"/>
            <a:ext cx="336445" cy="251956"/>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4556926" y="3165068"/>
                <a:ext cx="68159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D729CB"/>
                          </a:solidFill>
                          <a:latin typeface="Cambria Math"/>
                        </a:rPr>
                        <m:t>ℏ</m:t>
                      </m:r>
                      <m:r>
                        <a:rPr lang="en-US" sz="2400" b="1" i="1" smtClean="0">
                          <a:solidFill>
                            <a:srgbClr val="D729CB"/>
                          </a:solidFill>
                          <a:latin typeface="Cambria Math"/>
                        </a:rPr>
                        <m:t>𝝎</m:t>
                      </m:r>
                    </m:oMath>
                  </m:oMathPara>
                </a14:m>
                <a:endParaRPr lang="en-US" sz="2400" b="1" dirty="0">
                  <a:solidFill>
                    <a:srgbClr val="D729CB"/>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6926" y="3165068"/>
                <a:ext cx="68159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363850" y="3115111"/>
                <a:ext cx="68159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D729CB"/>
                          </a:solidFill>
                          <a:latin typeface="Cambria Math"/>
                        </a:rPr>
                        <m:t>ℏ</m:t>
                      </m:r>
                      <m:r>
                        <a:rPr lang="en-US" sz="2400" b="1" i="1" smtClean="0">
                          <a:solidFill>
                            <a:srgbClr val="D729CB"/>
                          </a:solidFill>
                          <a:latin typeface="Cambria Math"/>
                        </a:rPr>
                        <m:t>𝝎</m:t>
                      </m:r>
                    </m:oMath>
                  </m:oMathPara>
                </a14:m>
                <a:endParaRPr lang="en-US" sz="2400" b="1" dirty="0">
                  <a:solidFill>
                    <a:srgbClr val="D729CB"/>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363850" y="3115111"/>
                <a:ext cx="681597" cy="461665"/>
              </a:xfrm>
              <a:prstGeom prst="rect">
                <a:avLst/>
              </a:prstGeom>
              <a:blipFill rotWithShape="1">
                <a:blip r:embed="rId31"/>
                <a:stretch>
                  <a:fillRect/>
                </a:stretch>
              </a:blipFill>
            </p:spPr>
            <p:txBody>
              <a:bodyPr/>
              <a:lstStyle/>
              <a:p>
                <a:r>
                  <a:rPr lang="en-US">
                    <a:noFill/>
                  </a:rPr>
                  <a:t> </a:t>
                </a:r>
              </a:p>
            </p:txBody>
          </p:sp>
        </mc:Fallback>
      </mc:AlternateContent>
      <p:pic>
        <p:nvPicPr>
          <p:cNvPr id="61" name="Picture 60"/>
          <p:cNvPicPr>
            <a:picLocks noChangeAspect="1"/>
          </p:cNvPicPr>
          <p:nvPr>
            <p:custDataLst>
              <p:tags r:id="rId16"/>
            </p:custDataLst>
          </p:nvPr>
        </p:nvPicPr>
        <p:blipFill>
          <a:blip r:embed="rId32" cstate="print">
            <a:extLst>
              <a:ext uri="{28A0092B-C50C-407E-A947-70E740481C1C}">
                <a14:useLocalDpi xmlns:a14="http://schemas.microsoft.com/office/drawing/2010/main" val="0"/>
              </a:ext>
            </a:extLst>
          </a:blip>
          <a:stretch>
            <a:fillRect/>
          </a:stretch>
        </p:blipFill>
        <p:spPr>
          <a:xfrm>
            <a:off x="2187728" y="5256651"/>
            <a:ext cx="971546" cy="253020"/>
          </a:xfrm>
          <a:prstGeom prst="rect">
            <a:avLst/>
          </a:prstGeom>
        </p:spPr>
      </p:pic>
      <p:pic>
        <p:nvPicPr>
          <p:cNvPr id="62" name="Picture 61"/>
          <p:cNvPicPr>
            <a:picLocks noChangeAspect="1"/>
          </p:cNvPicPr>
          <p:nvPr>
            <p:custDataLst>
              <p:tags r:id="rId17"/>
            </p:custDataLst>
          </p:nvPr>
        </p:nvPicPr>
        <p:blipFill>
          <a:blip r:embed="rId33" cstate="print">
            <a:extLst>
              <a:ext uri="{28A0092B-C50C-407E-A947-70E740481C1C}">
                <a14:useLocalDpi xmlns:a14="http://schemas.microsoft.com/office/drawing/2010/main" val="0"/>
              </a:ext>
            </a:extLst>
          </a:blip>
          <a:stretch>
            <a:fillRect/>
          </a:stretch>
        </p:blipFill>
        <p:spPr>
          <a:xfrm>
            <a:off x="3281317" y="4716475"/>
            <a:ext cx="3032652" cy="1222311"/>
          </a:xfrm>
          <a:prstGeom prst="rect">
            <a:avLst/>
          </a:prstGeom>
        </p:spPr>
      </p:pic>
      <p:sp>
        <p:nvSpPr>
          <p:cNvPr id="63" name="TextBox 62"/>
          <p:cNvSpPr txBox="1"/>
          <p:nvPr/>
        </p:nvSpPr>
        <p:spPr>
          <a:xfrm>
            <a:off x="6113668" y="3908024"/>
            <a:ext cx="1374100"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Metallic Spheres</a:t>
            </a:r>
            <a:endParaRPr lang="en-US" sz="1400" dirty="0">
              <a:latin typeface="Book Antiqua" panose="02040602050305030304" pitchFamily="18" charset="0"/>
              <a:cs typeface="Gotham Book"/>
            </a:endParaRPr>
          </a:p>
        </p:txBody>
      </p:sp>
    </p:spTree>
    <p:extLst>
      <p:ext uri="{BB962C8B-B14F-4D97-AF65-F5344CB8AC3E}">
        <p14:creationId xmlns:p14="http://schemas.microsoft.com/office/powerpoint/2010/main" val="2726498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18" y="310762"/>
            <a:ext cx="8686801" cy="865984"/>
          </a:xfrm>
        </p:spPr>
        <p:txBody>
          <a:bodyPr>
            <a:noAutofit/>
          </a:bodyPr>
          <a:lstStyle/>
          <a:p>
            <a:r>
              <a:rPr lang="en-US" sz="3200" dirty="0" err="1" smtClean="0">
                <a:solidFill>
                  <a:srgbClr val="003300"/>
                </a:solidFill>
                <a:latin typeface="Constantia" panose="02030602050306030303" pitchFamily="18" charset="0"/>
              </a:rPr>
              <a:t>Plasmonics</a:t>
            </a:r>
            <a:endParaRPr lang="en-US" sz="32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307975" y="1066800"/>
            <a:ext cx="8455025" cy="5059365"/>
          </a:xfrm>
        </p:spPr>
        <p:txBody>
          <a:bodyPr/>
          <a:lstStyle/>
          <a:p>
            <a:r>
              <a:rPr lang="en-US" sz="2000" dirty="0" err="1" smtClean="0">
                <a:solidFill>
                  <a:schemeClr val="tx1"/>
                </a:solidFill>
                <a:latin typeface="Book Antiqua" panose="02040602050305030304" pitchFamily="18" charset="0"/>
              </a:rPr>
              <a:t>Plasmonics</a:t>
            </a:r>
            <a:r>
              <a:rPr lang="en-US" sz="2000" dirty="0" smtClean="0">
                <a:solidFill>
                  <a:schemeClr val="tx1"/>
                </a:solidFill>
                <a:latin typeface="Book Antiqua" panose="02040602050305030304" pitchFamily="18" charset="0"/>
              </a:rPr>
              <a:t> is the study of the interaction between light and free electrons in metals.</a:t>
            </a:r>
          </a:p>
          <a:p>
            <a:endParaRPr lang="en-US" sz="2000" dirty="0" smtClean="0">
              <a:latin typeface="Book Antiqua" panose="02040602050305030304" pitchFamily="18" charset="0"/>
            </a:endParaRPr>
          </a:p>
          <a:p>
            <a:endParaRPr lang="en-US" sz="2000" dirty="0">
              <a:latin typeface="Book Antiqua" panose="02040602050305030304" pitchFamily="18" charset="0"/>
            </a:endParaRPr>
          </a:p>
          <a:p>
            <a:endParaRPr lang="en-US" sz="2000" dirty="0">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smtClean="0">
              <a:solidFill>
                <a:schemeClr val="tx1"/>
              </a:solidFill>
              <a:latin typeface="Book Antiqua" panose="02040602050305030304" pitchFamily="18" charset="0"/>
            </a:endParaRPr>
          </a:p>
          <a:p>
            <a:endParaRPr lang="en-US" sz="2000" dirty="0" smtClean="0">
              <a:latin typeface="Book Antiqua" panose="02040602050305030304" pitchFamily="18" charset="0"/>
            </a:endParaRPr>
          </a:p>
          <a:p>
            <a:r>
              <a:rPr lang="en-US" sz="2000" dirty="0" smtClean="0">
                <a:latin typeface="Book Antiqua" panose="02040602050305030304" pitchFamily="18" charset="0"/>
              </a:rPr>
              <a:t>This coupling allows for the localization and enhancement of light in sub-wavelength dimensions.</a:t>
            </a:r>
          </a:p>
          <a:p>
            <a:pPr lvl="1"/>
            <a:r>
              <a:rPr lang="en-US" sz="1600" dirty="0" smtClean="0">
                <a:solidFill>
                  <a:schemeClr val="tx1"/>
                </a:solidFill>
                <a:latin typeface="Book Antiqua" panose="02040602050305030304" pitchFamily="18" charset="0"/>
              </a:rPr>
              <a:t>Plasmonic solar cells</a:t>
            </a:r>
          </a:p>
          <a:p>
            <a:pPr lvl="1"/>
            <a:r>
              <a:rPr lang="en-US" sz="1600" dirty="0" smtClean="0">
                <a:latin typeface="Book Antiqua" panose="02040602050305030304" pitchFamily="18" charset="0"/>
              </a:rPr>
              <a:t>Optical sensors</a:t>
            </a:r>
          </a:p>
          <a:p>
            <a:pPr lvl="1"/>
            <a:r>
              <a:rPr lang="en-US" sz="1600" dirty="0" smtClean="0">
                <a:solidFill>
                  <a:schemeClr val="tx1"/>
                </a:solidFill>
                <a:latin typeface="Book Antiqua" panose="02040602050305030304" pitchFamily="18" charset="0"/>
              </a:rPr>
              <a:t>Energy transport</a:t>
            </a:r>
          </a:p>
          <a:p>
            <a:pPr marL="457200" lvl="1" indent="0">
              <a:buNone/>
            </a:pPr>
            <a:r>
              <a:rPr lang="en-US" sz="2000" dirty="0" smtClean="0">
                <a:solidFill>
                  <a:schemeClr val="tx1"/>
                </a:solidFill>
                <a:latin typeface="Book Antiqua" panose="02040602050305030304" pitchFamily="18" charset="0"/>
              </a:rPr>
              <a:t> </a:t>
            </a: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AutoShape 8" descr="Image result for surface plasmon polari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Image result for surface plasmon polari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surface plasmon polarit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Image result for surface plasmon polarit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306000" y="2906959"/>
            <a:ext cx="2359025"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Free electron oscillation at plasma frequency</a:t>
            </a:r>
            <a:endParaRPr lang="en-US" sz="1400" dirty="0">
              <a:latin typeface="Book Antiqua" panose="02040602050305030304" pitchFamily="18" charset="0"/>
              <a:cs typeface="Gotham Book"/>
            </a:endParaRPr>
          </a:p>
        </p:txBody>
      </p:sp>
      <p:sp>
        <p:nvSpPr>
          <p:cNvPr id="36" name="TextBox 35"/>
          <p:cNvSpPr txBox="1"/>
          <p:nvPr/>
        </p:nvSpPr>
        <p:spPr>
          <a:xfrm>
            <a:off x="306000" y="2672885"/>
            <a:ext cx="2359025"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Plasmon</a:t>
            </a:r>
            <a:endParaRPr lang="en-US" sz="1400" dirty="0">
              <a:latin typeface="Book Antiqua" panose="02040602050305030304" pitchFamily="18" charset="0"/>
              <a:cs typeface="Gotham Book"/>
            </a:endParaRPr>
          </a:p>
        </p:txBody>
      </p:sp>
      <p:pic>
        <p:nvPicPr>
          <p:cNvPr id="1027" name="Picture 3" descr="C:\Users\Amin\Desktop\plasmonics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752600"/>
            <a:ext cx="4603445" cy="20376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781800" y="2795166"/>
            <a:ext cx="2359025"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The coupling occurs below the plasma frequency</a:t>
            </a:r>
            <a:endParaRPr lang="en-US" sz="1400" dirty="0">
              <a:latin typeface="Book Antiqua" panose="02040602050305030304" pitchFamily="18" charset="0"/>
              <a:cs typeface="Gotham Book"/>
            </a:endParaRPr>
          </a:p>
        </p:txBody>
      </p:sp>
    </p:spTree>
    <p:extLst>
      <p:ext uri="{BB962C8B-B14F-4D97-AF65-F5344CB8AC3E}">
        <p14:creationId xmlns:p14="http://schemas.microsoft.com/office/powerpoint/2010/main" val="3259128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85213" y="1715866"/>
            <a:ext cx="3181685" cy="198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7418" y="192012"/>
            <a:ext cx="8686801" cy="865984"/>
          </a:xfrm>
        </p:spPr>
        <p:txBody>
          <a:bodyPr>
            <a:noAutofit/>
          </a:bodyPr>
          <a:lstStyle/>
          <a:p>
            <a:r>
              <a:rPr lang="en-US" sz="3200" dirty="0" smtClean="0">
                <a:solidFill>
                  <a:srgbClr val="003300"/>
                </a:solidFill>
                <a:latin typeface="Constantia" panose="02030602050306030303" pitchFamily="18" charset="0"/>
              </a:rPr>
              <a:t>Surface </a:t>
            </a:r>
            <a:r>
              <a:rPr lang="en-US" sz="3200" dirty="0">
                <a:solidFill>
                  <a:srgbClr val="003300"/>
                </a:solidFill>
                <a:latin typeface="Constantia" panose="02030602050306030303" pitchFamily="18" charset="0"/>
              </a:rPr>
              <a:t>P</a:t>
            </a:r>
            <a:r>
              <a:rPr lang="en-US" sz="3200" dirty="0" smtClean="0">
                <a:solidFill>
                  <a:srgbClr val="003300"/>
                </a:solidFill>
                <a:latin typeface="Constantia" panose="02030602050306030303" pitchFamily="18" charset="0"/>
              </a:rPr>
              <a:t>lasmon </a:t>
            </a:r>
            <a:r>
              <a:rPr lang="en-US" sz="3200" dirty="0" err="1">
                <a:solidFill>
                  <a:srgbClr val="003300"/>
                </a:solidFill>
                <a:latin typeface="Constantia" panose="02030602050306030303" pitchFamily="18" charset="0"/>
              </a:rPr>
              <a:t>P</a:t>
            </a:r>
            <a:r>
              <a:rPr lang="en-US" sz="3200" dirty="0" err="1" smtClean="0">
                <a:solidFill>
                  <a:srgbClr val="003300"/>
                </a:solidFill>
                <a:latin typeface="Constantia" panose="02030602050306030303" pitchFamily="18" charset="0"/>
              </a:rPr>
              <a:t>olaritons</a:t>
            </a:r>
            <a:endParaRPr lang="en-US" sz="3200" dirty="0">
              <a:solidFill>
                <a:srgbClr val="003300"/>
              </a:solidFill>
              <a:latin typeface="Constantia" panose="02030602050306030303" pitchFamily="18" charset="0"/>
            </a:endParaRPr>
          </a:p>
        </p:txBody>
      </p:sp>
      <p:sp>
        <p:nvSpPr>
          <p:cNvPr id="3" name="Content Placeholder 2"/>
          <p:cNvSpPr>
            <a:spLocks noGrp="1"/>
          </p:cNvSpPr>
          <p:nvPr>
            <p:ph idx="1"/>
          </p:nvPr>
        </p:nvSpPr>
        <p:spPr>
          <a:xfrm>
            <a:off x="307975" y="914400"/>
            <a:ext cx="8455025" cy="5211765"/>
          </a:xfrm>
        </p:spPr>
        <p:txBody>
          <a:bodyPr/>
          <a:lstStyle/>
          <a:p>
            <a:r>
              <a:rPr lang="en-US" sz="2000" dirty="0" smtClean="0">
                <a:solidFill>
                  <a:schemeClr val="tx1"/>
                </a:solidFill>
                <a:latin typeface="Book Antiqua" panose="02040602050305030304" pitchFamily="18" charset="0"/>
              </a:rPr>
              <a:t>Consider a metal dielectric interface. This geometry supports TM modes that propagates along the interface</a:t>
            </a:r>
          </a:p>
          <a:p>
            <a:pPr marL="457200" lvl="1" indent="0">
              <a:buNone/>
            </a:pPr>
            <a:r>
              <a:rPr lang="en-US" sz="2000" dirty="0" smtClean="0">
                <a:solidFill>
                  <a:schemeClr val="tx1"/>
                </a:solidFill>
                <a:latin typeface="Book Antiqua" panose="02040602050305030304" pitchFamily="18" charset="0"/>
              </a:rPr>
              <a:t> </a:t>
            </a:r>
            <a:endParaRPr lang="en-US" sz="2000" dirty="0">
              <a:solidFill>
                <a:schemeClr val="tx1"/>
              </a:solidFill>
              <a:latin typeface="Book Antiqua" panose="02040602050305030304" pitchFamily="18" charset="0"/>
            </a:endParaRPr>
          </a:p>
          <a:p>
            <a:pPr lvl="1"/>
            <a:endParaRPr lang="en-US" dirty="0">
              <a:solidFill>
                <a:schemeClr val="tx1"/>
              </a:solidFill>
              <a:latin typeface="Book Antiqua" panose="02040602050305030304" pitchFamily="18" charset="0"/>
            </a:endParaRPr>
          </a:p>
        </p:txBody>
      </p:sp>
      <p:sp>
        <p:nvSpPr>
          <p:cNvPr id="5" name="AutoShape 8" descr="Image result for surface plasmon polari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Image result for surface plasmon polari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surface plasmon polarit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Image result for surface plasmon polarit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411431" y="2485957"/>
            <a:ext cx="506144" cy="829243"/>
          </a:xfrm>
          <a:prstGeom prst="rect">
            <a:avLst/>
          </a:prstGeom>
        </p:spPr>
      </p:pic>
      <p:pic>
        <p:nvPicPr>
          <p:cNvPr id="14" name="Picture 13"/>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1020175" y="2746125"/>
            <a:ext cx="1488762" cy="230095"/>
          </a:xfrm>
          <a:prstGeom prst="rect">
            <a:avLst/>
          </a:prstGeom>
        </p:spPr>
      </p:pic>
      <p:pic>
        <p:nvPicPr>
          <p:cNvPr id="16" name="Picture 15"/>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2993197" y="3077419"/>
            <a:ext cx="128000" cy="114286"/>
          </a:xfrm>
          <a:prstGeom prst="rect">
            <a:avLst/>
          </a:prstGeom>
        </p:spPr>
      </p:pic>
      <p:pic>
        <p:nvPicPr>
          <p:cNvPr id="17" name="Picture 16"/>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2814362" y="2401260"/>
            <a:ext cx="108190" cy="114286"/>
          </a:xfrm>
          <a:prstGeom prst="rect">
            <a:avLst/>
          </a:prstGeom>
        </p:spPr>
      </p:pic>
      <p:sp>
        <p:nvSpPr>
          <p:cNvPr id="28" name="TextBox 27"/>
          <p:cNvSpPr txBox="1"/>
          <p:nvPr/>
        </p:nvSpPr>
        <p:spPr>
          <a:xfrm>
            <a:off x="1898514" y="3881248"/>
            <a:ext cx="1678378"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Free electron gas</a:t>
            </a:r>
            <a:endParaRPr lang="en-US" sz="1400" dirty="0">
              <a:latin typeface="Book Antiqua" panose="02040602050305030304" pitchFamily="18" charset="0"/>
              <a:cs typeface="Gotham Book"/>
            </a:endParaRPr>
          </a:p>
        </p:txBody>
      </p:sp>
      <p:sp>
        <p:nvSpPr>
          <p:cNvPr id="30" name="TextBox 29"/>
          <p:cNvSpPr txBox="1"/>
          <p:nvPr/>
        </p:nvSpPr>
        <p:spPr>
          <a:xfrm>
            <a:off x="4399806" y="1904582"/>
            <a:ext cx="1391394" cy="307777"/>
          </a:xfrm>
          <a:prstGeom prst="rect">
            <a:avLst/>
          </a:prstGeom>
          <a:noFill/>
        </p:spPr>
        <p:txBody>
          <a:bodyPr wrap="square" rtlCol="0">
            <a:spAutoFit/>
          </a:bodyPr>
          <a:lstStyle/>
          <a:p>
            <a:r>
              <a:rPr lang="en-US" sz="1400" dirty="0" smtClean="0">
                <a:latin typeface="Book Antiqua" panose="02040602050305030304" pitchFamily="18" charset="0"/>
                <a:cs typeface="Gotham Book"/>
              </a:rPr>
              <a:t>Dielectric</a:t>
            </a:r>
            <a:endParaRPr lang="en-US" sz="1400" dirty="0">
              <a:latin typeface="Book Antiqua" panose="02040602050305030304" pitchFamily="18" charset="0"/>
              <a:cs typeface="Gotham Book"/>
            </a:endParaRPr>
          </a:p>
        </p:txBody>
      </p:sp>
      <p:sp>
        <p:nvSpPr>
          <p:cNvPr id="31" name="TextBox 30"/>
          <p:cNvSpPr txBox="1"/>
          <p:nvPr/>
        </p:nvSpPr>
        <p:spPr>
          <a:xfrm>
            <a:off x="3057197" y="1702993"/>
            <a:ext cx="1263221"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Evanescent along z</a:t>
            </a:r>
            <a:endParaRPr lang="en-US" sz="1400" dirty="0">
              <a:latin typeface="Book Antiqua" panose="02040602050305030304" pitchFamily="18" charset="0"/>
              <a:cs typeface="Gotham Book"/>
            </a:endParaRPr>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6185362" y="2868916"/>
            <a:ext cx="2291810" cy="572952"/>
          </a:xfrm>
          <a:prstGeom prst="rect">
            <a:avLst/>
          </a:prstGeom>
        </p:spPr>
      </p:pic>
      <p:pic>
        <p:nvPicPr>
          <p:cNvPr id="22" name="Picture 21"/>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2123037" y="4361732"/>
            <a:ext cx="1201684" cy="513093"/>
          </a:xfrm>
          <a:prstGeom prst="rect">
            <a:avLst/>
          </a:prstGeom>
        </p:spPr>
      </p:pic>
      <p:pic>
        <p:nvPicPr>
          <p:cNvPr id="24" name="Picture 2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2069450" y="5120730"/>
            <a:ext cx="1308858" cy="668495"/>
          </a:xfrm>
          <a:prstGeom prst="rect">
            <a:avLst/>
          </a:prstGeom>
        </p:spPr>
      </p:pic>
      <p:sp>
        <p:nvSpPr>
          <p:cNvPr id="45" name="TextBox 44"/>
          <p:cNvSpPr txBox="1"/>
          <p:nvPr/>
        </p:nvSpPr>
        <p:spPr>
          <a:xfrm>
            <a:off x="3534887" y="3320607"/>
            <a:ext cx="839189" cy="307777"/>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Metal</a:t>
            </a:r>
          </a:p>
        </p:txBody>
      </p:sp>
      <p:sp>
        <p:nvSpPr>
          <p:cNvPr id="34" name="Rectangle 33"/>
          <p:cNvSpPr/>
          <p:nvPr/>
        </p:nvSpPr>
        <p:spPr>
          <a:xfrm>
            <a:off x="6436073" y="4346883"/>
            <a:ext cx="424852" cy="208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96100" y="5360463"/>
            <a:ext cx="1678378" cy="523220"/>
          </a:xfrm>
          <a:prstGeom prst="rect">
            <a:avLst/>
          </a:prstGeom>
          <a:noFill/>
        </p:spPr>
        <p:txBody>
          <a:bodyPr wrap="square" rtlCol="0">
            <a:spAutoFit/>
          </a:bodyPr>
          <a:lstStyle/>
          <a:p>
            <a:pPr algn="ctr"/>
            <a:r>
              <a:rPr lang="en-US" sz="1400" dirty="0" smtClean="0">
                <a:latin typeface="Book Antiqua" panose="02040602050305030304" pitchFamily="18" charset="0"/>
                <a:cs typeface="Gotham Book"/>
              </a:rPr>
              <a:t>Bulk plasma frequency</a:t>
            </a:r>
            <a:endParaRPr lang="en-US" sz="1400" dirty="0">
              <a:latin typeface="Book Antiqua" panose="02040602050305030304" pitchFamily="18" charset="0"/>
              <a:cs typeface="Gotham Book"/>
            </a:endParaRPr>
          </a:p>
        </p:txBody>
      </p:sp>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231817" y="3783821"/>
            <a:ext cx="2296381" cy="595809"/>
          </a:xfrm>
          <a:prstGeom prst="rect">
            <a:avLst/>
          </a:prstGeom>
        </p:spPr>
      </p:pic>
      <p:pic>
        <p:nvPicPr>
          <p:cNvPr id="13" name="Picture 12"/>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5992601" y="4822825"/>
            <a:ext cx="2677332" cy="595809"/>
          </a:xfrm>
          <a:prstGeom prst="rect">
            <a:avLst/>
          </a:prstGeom>
        </p:spPr>
      </p:pic>
      <p:sp>
        <p:nvSpPr>
          <p:cNvPr id="36" name="TextBox 35"/>
          <p:cNvSpPr txBox="1"/>
          <p:nvPr/>
        </p:nvSpPr>
        <p:spPr>
          <a:xfrm>
            <a:off x="7315200" y="2476418"/>
            <a:ext cx="609600" cy="307777"/>
          </a:xfrm>
          <a:prstGeom prst="rect">
            <a:avLst/>
          </a:prstGeom>
          <a:noFill/>
        </p:spPr>
        <p:txBody>
          <a:bodyPr wrap="square" rtlCol="0">
            <a:spAutoFit/>
          </a:bodyPr>
          <a:lstStyle/>
          <a:p>
            <a:r>
              <a:rPr lang="en-US" sz="1400" dirty="0" smtClean="0">
                <a:latin typeface="Book Antiqua" panose="02040602050305030304" pitchFamily="18" charset="0"/>
                <a:cs typeface="Gotham Book"/>
              </a:rPr>
              <a:t>Real</a:t>
            </a:r>
            <a:endParaRPr lang="en-US" sz="1400" dirty="0">
              <a:latin typeface="Book Antiqua" panose="02040602050305030304" pitchFamily="18" charset="0"/>
              <a:cs typeface="Gotham Book"/>
            </a:endParaRPr>
          </a:p>
        </p:txBody>
      </p:sp>
      <p:sp>
        <p:nvSpPr>
          <p:cNvPr id="37" name="TextBox 36"/>
          <p:cNvSpPr txBox="1"/>
          <p:nvPr/>
        </p:nvSpPr>
        <p:spPr>
          <a:xfrm>
            <a:off x="4917589" y="3927836"/>
            <a:ext cx="1059180" cy="307777"/>
          </a:xfrm>
          <a:prstGeom prst="rect">
            <a:avLst/>
          </a:prstGeom>
          <a:noFill/>
        </p:spPr>
        <p:txBody>
          <a:bodyPr wrap="square" rtlCol="0">
            <a:spAutoFit/>
          </a:bodyPr>
          <a:lstStyle/>
          <a:p>
            <a:r>
              <a:rPr lang="en-US" sz="1400" dirty="0" smtClean="0">
                <a:latin typeface="Book Antiqua" panose="02040602050305030304" pitchFamily="18" charset="0"/>
                <a:cs typeface="Gotham Book"/>
              </a:rPr>
              <a:t>Imaginary</a:t>
            </a:r>
            <a:endParaRPr lang="en-US" sz="1400" dirty="0">
              <a:latin typeface="Book Antiqua" panose="02040602050305030304" pitchFamily="18" charset="0"/>
              <a:cs typeface="Gotham Book"/>
            </a:endParaRPr>
          </a:p>
        </p:txBody>
      </p:sp>
      <p:sp>
        <p:nvSpPr>
          <p:cNvPr id="38" name="TextBox 37"/>
          <p:cNvSpPr txBox="1"/>
          <p:nvPr/>
        </p:nvSpPr>
        <p:spPr>
          <a:xfrm>
            <a:off x="4876800" y="4950023"/>
            <a:ext cx="1059180" cy="307777"/>
          </a:xfrm>
          <a:prstGeom prst="rect">
            <a:avLst/>
          </a:prstGeom>
          <a:noFill/>
        </p:spPr>
        <p:txBody>
          <a:bodyPr wrap="square" rtlCol="0">
            <a:spAutoFit/>
          </a:bodyPr>
          <a:lstStyle/>
          <a:p>
            <a:r>
              <a:rPr lang="en-US" sz="1400" dirty="0" smtClean="0">
                <a:latin typeface="Book Antiqua" panose="02040602050305030304" pitchFamily="18" charset="0"/>
                <a:cs typeface="Gotham Book"/>
              </a:rPr>
              <a:t>Imaginary</a:t>
            </a:r>
            <a:endParaRPr lang="en-US" sz="1400" dirty="0">
              <a:latin typeface="Book Antiqua" panose="02040602050305030304" pitchFamily="18" charset="0"/>
              <a:cs typeface="Gotham Book"/>
            </a:endParaRPr>
          </a:p>
        </p:txBody>
      </p:sp>
    </p:spTree>
    <p:extLst>
      <p:ext uri="{BB962C8B-B14F-4D97-AF65-F5344CB8AC3E}">
        <p14:creationId xmlns:p14="http://schemas.microsoft.com/office/powerpoint/2010/main" val="1982142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251.2186"/>
  <p:tag name="ORIGINALWIDTH" val="1845.519"/>
  <p:tag name="OUTPUTDPI" val="1200"/>
  <p:tag name="LATEXADDIN" val="\documentclass{article}&#10;\usepackage{amsmath}&#10;\pagestyle{empty}&#10;\begin{document}&#10;&#10;\begin{equation}&#10;\hat{\mathcal{H}}_{eff}(E)=\hat{H}_{0}+\Delta (E)-\frac{i}{2} W(E). \nonumber&#10;\end{equation}&#10;&#10;\end{document}"/>
  <p:tag name="IGUANATEXSIZE" val="20"/>
  <p:tag name="IGUANATEXCURSOR" val="135"/>
  <p:tag name="TRANSPARENCY" val="True"/>
  <p:tag name="FILENAME" val=""/>
  <p:tag name="INPUTTYPE" val="0"/>
  <p:tag name="LATEXENGINEID" val="0"/>
  <p:tag name="TEMPFOLDER" val="c:\temp\"/>
</p:tagLst>
</file>

<file path=ppt/tags/tag10.xml><?xml version="1.0" encoding="utf-8"?>
<p:tagLst xmlns:a="http://schemas.openxmlformats.org/drawingml/2006/main" xmlns:r="http://schemas.openxmlformats.org/officeDocument/2006/relationships" xmlns:p="http://schemas.openxmlformats.org/presentationml/2006/main">
  <p:tag name="ORIGINALHEIGHT" val="149.2313"/>
  <p:tag name="ORIGINALWIDTH" val="1068.616"/>
  <p:tag name="OUTPUTDPI" val="1200"/>
  <p:tag name="LATEXADDIN" val="\documentclass{article}&#10;\usepackage{amsmath}&#10;\pagestyle{empty}&#10;\begin{document}&#10;&#10;$A_{n}^{c}(E)=\langle n|\hat{H}|c,E\rangle$&#10;&#10;&#10;\end{document}"/>
  <p:tag name="IGUANATEXSIZE" val="20"/>
  <p:tag name="IGUANATEXCURSOR" val="116"/>
  <p:tag name="TRANSPARENCY" val="True"/>
  <p:tag name="FILENAME" val=""/>
  <p:tag name="INPUTTYPE" val="0"/>
  <p:tag name="LATEXENGINEID" val="0"/>
  <p:tag name="TEMPFOLDER" val="c:\temp\"/>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326.9591"/>
  <p:tag name="ORIGINALWIDTH" val="2248.219"/>
  <p:tag name="LATEXADDIN" val="\documentclass{article}&#10;\usepackage{amsmath}&#10;\pagestyle{empty}&#10;\begin{document}&#10;&#10;\begin{equation} &#10;\vec{\nabla} \times \vec{\nabla} \times \vec{\mathcal{E}}^{1}_n(\vec{r})-\bigg(\frac{ \omega_{1 , n}}{c}\bigg)^2   \epsilon_{1} (\vec{r}) \vec{\mathcal{E}}^{1}_n(\vec{r})=0, \nonumber&#10;\end{equation}&#10;&#10;&#10;\end{document}"/>
  <p:tag name="IGUANATEXSIZE" val="20"/>
  <p:tag name="IGUANATEXCURSOR" val="282"/>
  <p:tag name="TRANSPARENCY" val="True"/>
  <p:tag name="FILENAME" val=""/>
  <p:tag name="LATEXENGINEID" val="0"/>
  <p:tag name="TEMPFOLDER" val="c:\temp\"/>
  <p:tag name="LATEXFORMHEIGHT" val="312"/>
  <p:tag name="LATEXFORMWIDTH" val="384"/>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326.9591"/>
  <p:tag name="ORIGINALWIDTH" val="2248.219"/>
  <p:tag name="LATEXADDIN" val="\documentclass{article}&#10;\usepackage{amsmath}&#10;\pagestyle{empty}&#10;\begin{document}&#10;&#10;\begin{equation} &#10;\vec{\nabla} \times \vec{\nabla} \times \vec{\mathcal{E}}^{2}_n(\vec{r})-\bigg(\frac{ \omega_{2 , n}}{c}\bigg)^2   \epsilon_{1} (\vec{r}) \vec{\mathcal{E}}^{2}_n(\vec{r})=0, \nonumber&#10;\end{equation}&#10;&#10;&#10;\end{document}"/>
  <p:tag name="IGUANATEXSIZE" val="20"/>
  <p:tag name="IGUANATEXCURSOR" val="159"/>
  <p:tag name="TRANSPARENCY" val="True"/>
  <p:tag name="FILENAME" val=""/>
  <p:tag name="LATEXENGINEID" val="0"/>
  <p:tag name="TEMPFOLDER" val="c:\temp\"/>
  <p:tag name="LATEXFORMHEIGHT" val="312"/>
  <p:tag name="LATEXFORMWIDTH" val="384"/>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362.2047"/>
  <p:tag name="ORIGINALWIDTH" val="2064.492"/>
  <p:tag name="LATEXADDIN" val="\documentclass{article}&#10;\usepackage{amsmath}&#10;\pagestyle{empty}&#10;\begin{document}&#10;&#10;&#10;\begin{equation} &#10;\vec{\mathcal{E}}(\vec{r})=\sum_{n=1}^{N} \Big[ a_1(n) \vec{\mathcal{E}}^{1}_n(\vec{r}) + a_2(n) \vec{\mathcal{E}}^{2}_n(\vec{r})\Big]. \nonumber&#10;\end{equation}&#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797.1503"/>
  <p:tag name="ORIGINALWIDTH" val="3079.865"/>
  <p:tag name="LATEXADDIN" val="\documentclass{article}&#10;\usepackage{amsmath}&#10;\pagestyle{empty}&#10;\begin{document}&#10;&#10;&#10;\begin{align} &#10; \sum_{n=1}^N \Big[ &amp;  a_1(n) \big(\omega_{1,n}\big)^2 \epsilon_{1} (\vec{r}) \vec{\mathcal{E}}^{1}_n(\vec{r}) + a_2(n) \big(\omega_{2,n}\big)^2 \epsilon_{2} (\vec{r}) \vec{\mathcal{E}}^{2}_n(\vec{r}) \Big]= \nonumber \\&#10;&amp; \omega_n^2 \epsilon (\vec{r}) \sum_{n=1}^N \Big[  a_1(n) \vec{\mathcal{E}}^{1}_n(\vec{r}) + a_2(n) \vec{\mathcal{E}}^{2}_n(\vec{r}) \Big]. \nonumber&#10;\end{align}&#10;&#10;\end{document}"/>
  <p:tag name="IGUANATEXSIZE" val="20"/>
  <p:tag name="IGUANATEXCURSOR" val="468"/>
  <p:tag name="TRANSPARENCY" val="True"/>
  <p:tag name="FILENAME" val=""/>
  <p:tag name="LATEXENGINEID" val="0"/>
  <p:tag name="TEMPFOLDER" val="c:\temp\"/>
  <p:tag name="LATEXFORMHEIGHT" val="312"/>
  <p:tag name="LATEXFORMWIDTH" val="384"/>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326.9591"/>
  <p:tag name="ORIGINALWIDTH" val="2113.236"/>
  <p:tag name="LATEXADDIN" val="\documentclass{article}&#10;\usepackage{amsmath}&#10;\pagestyle{empty}&#10;\begin{document}&#10;&#10;\begin{equation} &#10;\vec{\nabla} \times \vec{\nabla} \times \vec{\mathcal{E}}_n(\vec{r})-\bigg(\frac{ \omega_{n}}{c}\bigg)^2   \epsilon (\vec{r}) \vec{\mathcal{E}}_n(\vec{r})=0, \nonumber&#10;\end{equation}&#10;&#10;&#10;\end{document}"/>
  <p:tag name="IGUANATEXSIZE" val="20"/>
  <p:tag name="IGUANATEXCURSOR" val="242"/>
  <p:tag name="TRANSPARENCY" val="True"/>
  <p:tag name="FILENAME" val=""/>
  <p:tag name="LATEXENGINEID" val="0"/>
  <p:tag name="TEMPFOLDER" val="c:\temp\"/>
  <p:tag name="LATEXFORMHEIGHT" val="312"/>
  <p:tag name="LATEXFORMWIDTH" val="384"/>
  <p:tag name="LATEXFORMWRAP" val="True"/>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152.2309"/>
  <p:tag name="ORIGINALWIDTH" val="1355.081"/>
  <p:tag name="LATEXADDIN" val="\documentclass{article}&#10;\usepackage{amsmath}&#10;\pagestyle{empty}&#10;\begin{document}&#10;&#10;\begin{equation} &#10;\langle \vec{\mathcal{E}}^{1}_m(\vec{r}) |{\epsilon_{1}(\vec{r}) \vec{\mathcal{E}}^{1}_n(\vec{r})} \rangle= \delta_{mn} \nonumber&#10;\end{equation}&#10;&#10;&#10;\end{document}"/>
  <p:tag name="IGUANATEXSIZE" val="20"/>
  <p:tag name="IGUANATEXCURSOR" val="184"/>
  <p:tag name="TRANSPARENCY" val="True"/>
  <p:tag name="FILENAME" val=""/>
  <p:tag name="LATEXENGINEID" val="0"/>
  <p:tag name="TEMPFOLDER" val="c:\temp\"/>
  <p:tag name="LATEXFORMHEIGHT" val="312"/>
  <p:tag name="LATEXFORMWIDTH" val="384"/>
  <p:tag name="LATEXFORMWRAP" val="True"/>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288.7139"/>
  <p:tag name="ORIGINALWIDTH" val="3421.072"/>
  <p:tag name="LATEXADDIN" val="\documentclass{article}&#10;\usepackage{amsmath}&#10;\pagestyle{empty}&#10;\begin{document}&#10;&#10;\begin{equation} \label{normalization_int}&#10;\int_V \frac{1}{2\omega} \frac{\partial}{\partial \omega} \Big(\omega^2 \epsilon(\vec{r},\omega)\Big) \vec{\mathcal{E}}(\vec{r}).\vec{\mathcal{E}}(\vec{r}) d^3r + \frac{i\epsilon_{\text{out}}}{2k} \int_{\partial V} \vec{\mathcal{E}}(\vec{r}).\vec{\mathcal{E}}(\vec{r}) d^2r=1  \nonumber&#10;\end{equation}&#10;&#10;&#10;\end{document}"/>
  <p:tag name="IGUANATEXSIZE" val="20"/>
  <p:tag name="IGUANATEXCURSOR" val="225"/>
  <p:tag name="TRANSPARENCY" val="True"/>
  <p:tag name="FILENAME" val=""/>
  <p:tag name="LATEXENGINEID" val="0"/>
  <p:tag name="TEMPFOLDER" val="c:\temp\"/>
  <p:tag name="LATEXFORMHEIGHT" val="312"/>
  <p:tag name="LATEXFORMWIDTH" val="384"/>
  <p:tag name="LATEXFORMWRAP" val="True"/>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152.2309"/>
  <p:tag name="ORIGINALWIDTH" val="910.3862"/>
  <p:tag name="LATEXADDIN" val="\documentclass{article}&#10;\usepackage{amsmath}&#10;\pagestyle{empty}&#10;\begin{document}&#10;&#10;\begin{equation} &#10;\langle \vec{\mathcal{E}}^{1}_m(\vec{r})| \ \ ,  \langle \vec{\mathcal{E}}^{2}_m(\vec{r})|\nonumber&#10;\end{equation}&#10;&#10;&#10;\end{document}"/>
  <p:tag name="IGUANATEXSIZE" val="20"/>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177.7278"/>
  <p:tag name="ORIGINALWIDTH" val="1715.786"/>
  <p:tag name="LATEXADDIN" val="\documentclass{article}&#10;\usepackage{amsmath}&#10;\pagestyle{empty}&#10;\begin{document}&#10;&#10;&#10;\begin{equation}&#10;\omega^2-\big(\omega_{1,n} \big)^2 \approx 2\omega_{1,n}(\omega-\omega_{1,n} ). \nonumber&#10;\end{equation}&#10;&#10;\end{document}"/>
  <p:tag name="IGUANATEXSIZE" val="20"/>
  <p:tag name="IGUANATEXCURSOR" val="172"/>
  <p:tag name="TRANSPARENCY" val="True"/>
  <p:tag name="FILENAME" val=""/>
  <p:tag name="LATEXENGINEID" val="0"/>
  <p:tag name="TEMPFOLDER" val="c:\temp\"/>
  <p:tag name="LATEXFORMHEIGHT" val="312"/>
  <p:tag name="LATEXFORMWIDTH" val="384"/>
  <p:tag name="LATEXFORMWRAP" val="True"/>
  <p:tag name="BITMAPVECTOR" val="0"/>
</p:tagLst>
</file>

<file path=ppt/tags/tag109.xml><?xml version="1.0" encoding="utf-8"?>
<p:tagLst xmlns:a="http://schemas.openxmlformats.org/drawingml/2006/main" xmlns:r="http://schemas.openxmlformats.org/officeDocument/2006/relationships" xmlns:p="http://schemas.openxmlformats.org/presentationml/2006/main">
  <p:tag name="OUTPUTDPI" val="1200"/>
  <p:tag name="ORIGINALHEIGHT" val="151.4811"/>
  <p:tag name="ORIGINALWIDTH" val="1357.33"/>
  <p:tag name="LATEXADDIN" val="\documentclass{article}&#10;\usepackage{amsmath}&#10;\pagestyle{empty}&#10;\begin{document}&#10;&#10;&#10;$\vec{\mathcal{E}}(\vec{r})= a_1 \vec{\mathcal{E}}^1(\vec{r}) + a_2 \vec{\mathcal{E}}^2(\vec{r})$&#10;&#10;\end{document}"/>
  <p:tag name="IGUANATEXSIZE" val="20"/>
  <p:tag name="IGUANATEXCURSOR" val="169"/>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RIGINALHEIGHT" val="137.9828"/>
  <p:tag name="ORIGINALWIDTH" val="143.982"/>
  <p:tag name="OUTPUTDPI" val="1200"/>
  <p:tag name="LATEXADDIN" val="\documentclass{article}&#10;\usepackage{amsmath}&#10;\pagestyle{empty}&#10;\begin{document}&#10;&#10;$\hat{H}_{0}$&#10;&#10;&#10;\end{document}"/>
  <p:tag name="IGUANATEXSIZE" val="20"/>
  <p:tag name="IGUANATEXCURSOR" val="93"/>
  <p:tag name="TRANSPARENCY" val="True"/>
  <p:tag name="FILENAME" val=""/>
  <p:tag name="INPUTTYPE" val="0"/>
  <p:tag name="LATEXENGINEID" val="0"/>
  <p:tag name="TEMPFOLDER" val="c:\temp\"/>
</p:tagLst>
</file>

<file path=ppt/tags/tag110.xml><?xml version="1.0" encoding="utf-8"?>
<p:tagLst xmlns:a="http://schemas.openxmlformats.org/drawingml/2006/main" xmlns:r="http://schemas.openxmlformats.org/officeDocument/2006/relationships" xmlns:p="http://schemas.openxmlformats.org/presentationml/2006/main">
  <p:tag name="OUTPUTDPI" val="1200"/>
  <p:tag name="ORIGINALHEIGHT" val="279.715"/>
  <p:tag name="ORIGINALWIDTH" val="1036.37"/>
  <p:tag name="LATEXADDIN" val="\documentclass{article}&#10;\usepackage{amsmath}&#10;\pagestyle{empty}&#10;\begin{document}&#10;&#10;\begin{align} \label{CMT2res_timeDomain}&#10;\omega_0 a_1 +  \kappa \ a_2=\omega a_1, \nonumber \\&#10;\omega_0 a_2 + \kappa \ a_1=\omega a_2. \nonumber&#10;\end{align} &#10;&#10;&#10;\end{document}"/>
  <p:tag name="IGUANATEXSIZE" val="20"/>
  <p:tag name="IGUANATEXCURSOR" val="200"/>
  <p:tag name="TRANSPARENCY" val="True"/>
  <p:tag name="FILENAME" val=""/>
  <p:tag name="LATEXENGINEID" val="0"/>
  <p:tag name="TEMPFOLDER" val="c:\temp\"/>
  <p:tag name="LATEXFORMHEIGHT" val="312"/>
  <p:tag name="LATEXFORMWIDTH" val="384"/>
  <p:tag name="LATEXFORMWRAP" val="True"/>
  <p:tag name="BITMAPVECTOR" val="0"/>
</p:tagLst>
</file>

<file path=ppt/tags/tag111.xml><?xml version="1.0" encoding="utf-8"?>
<p:tagLst xmlns:a="http://schemas.openxmlformats.org/drawingml/2006/main" xmlns:r="http://schemas.openxmlformats.org/officeDocument/2006/relationships" xmlns:p="http://schemas.openxmlformats.org/presentationml/2006/main">
  <p:tag name="OUTPUTDPI" val="1200"/>
  <p:tag name="ORIGINALHEIGHT" val="563.1796"/>
  <p:tag name="ORIGINALWIDTH" val="1179.603"/>
  <p:tag name="LATEXADDIN" val="\documentclass{article}&#10;\usepackage{amsmath}&#10;\pagestyle{empty}&#10;\begin{document}&#10;&#10;\begin{align} \label{CMT2res_timeDomain}&#10;-i \frac{d a_1}{dt}=\omega_0 a_1 +  \kappa \ a_2, \nonumber \\&#10;-i \frac{d a_2}{dt}=\omega_0 a_2 + \kappa \ a_1. \nonumber&#10;\end{align} &#10;&#10;&#10;\end{document}"/>
  <p:tag name="IGUANATEXSIZE" val="20"/>
  <p:tag name="IGUANATEXCURSOR" val="170"/>
  <p:tag name="TRANSPARENCY" val="True"/>
  <p:tag name="FILENAME" val=""/>
  <p:tag name="LATEXENGINEID" val="0"/>
  <p:tag name="TEMPFOLDER" val="c:\temp\"/>
  <p:tag name="LATEXFORMHEIGHT" val="312"/>
  <p:tag name="LATEXFORMWIDTH" val="384"/>
  <p:tag name="LATEXFORMWRAP" val="True"/>
  <p:tag name="BITMAPVECTOR" val="0"/>
</p:tagLst>
</file>

<file path=ppt/tags/tag112.xml><?xml version="1.0" encoding="utf-8"?>
<p:tagLst xmlns:a="http://schemas.openxmlformats.org/drawingml/2006/main" xmlns:r="http://schemas.openxmlformats.org/officeDocument/2006/relationships" xmlns:p="http://schemas.openxmlformats.org/presentationml/2006/main">
  <p:tag name="OUTPUTDPI" val="1200"/>
  <p:tag name="ORIGINALHEIGHT" val="296.213"/>
  <p:tag name="ORIGINALWIDTH" val="2193.476"/>
  <p:tag name="LATEXADDIN" val="\documentclass{article}&#10;\usepackage{amsmath}&#10;\pagestyle{empty}&#10;\begin{document}&#10;&#10;\begin{equation} \label{coupling_coefficient}&#10;\kappa=-\frac{1}{2}\omega_0 \int_{\text{V}_1}  \big(\epsilon_1(\vec{r})-1 \big) \vec{\mathcal{E}}^{1}(\vec{r}). \vec{\mathcal{E}}^2(\vec{r}) d^3r. \nonumber&#10;\end{equation} &#10;&#10;&#10;\end{document}"/>
  <p:tag name="IGUANATEXSIZE" val="20"/>
  <p:tag name="IGUANATEXCURSOR" val="283"/>
  <p:tag name="TRANSPARENCY" val="True"/>
  <p:tag name="FILENAME" val=""/>
  <p:tag name="LATEXENGINEID" val="0"/>
  <p:tag name="TEMPFOLDER" val="c:\temp\"/>
  <p:tag name="LATEXFORMHEIGHT" val="312"/>
  <p:tag name="LATEXFORMWIDTH" val="384"/>
  <p:tag name="LATEXFORMWRAP" val="True"/>
  <p:tag name="BITMAPVECTOR" val="0"/>
</p:tagLst>
</file>

<file path=ppt/tags/tag113.xml><?xml version="1.0" encoding="utf-8"?>
<p:tagLst xmlns:a="http://schemas.openxmlformats.org/drawingml/2006/main" xmlns:r="http://schemas.openxmlformats.org/officeDocument/2006/relationships" xmlns:p="http://schemas.openxmlformats.org/presentationml/2006/main">
  <p:tag name="OUTPUTDPI" val="1200"/>
  <p:tag name="ORIGINALHEIGHT" val="74.99063"/>
  <p:tag name="ORIGINALWIDTH" val="121.4848"/>
  <p:tag name="LATEXADDIN" val="\documentclass{article}&#10;\usepackage{amsmath}&#10;\pagestyle{empty}&#10;\begin{document}&#10;&#10;&#10;$\omega_0$&#10;&#10;\end{document}"/>
  <p:tag name="IGUANATEXSIZE" val="20"/>
  <p:tag name="IGUANATEXCURSOR" val="91"/>
  <p:tag name="TRANSPARENCY" val="True"/>
  <p:tag name="FILENAME" val=""/>
  <p:tag name="LATEXENGINEID" val="0"/>
  <p:tag name="TEMPFOLDER" val="c:\temp\"/>
  <p:tag name="LATEXFORMHEIGHT" val="312"/>
  <p:tag name="LATEXFORMWIDTH" val="384"/>
  <p:tag name="LATEXFORMWRAP" val="True"/>
  <p:tag name="BITMAPVECTOR" val="0"/>
</p:tagLst>
</file>

<file path=ppt/tags/tag114.xml><?xml version="1.0" encoding="utf-8"?>
<p:tagLst xmlns:a="http://schemas.openxmlformats.org/drawingml/2006/main" xmlns:r="http://schemas.openxmlformats.org/officeDocument/2006/relationships" xmlns:p="http://schemas.openxmlformats.org/presentationml/2006/main">
  <p:tag name="OUTPUTDPI" val="1200"/>
  <p:tag name="ORIGINALHEIGHT" val="279.715"/>
  <p:tag name="ORIGINALWIDTH" val="1036.37"/>
  <p:tag name="LATEXADDIN" val="\documentclass{article}&#10;\usepackage{amsmath}&#10;\pagestyle{empty}&#10;\begin{document}&#10;&#10;\begin{align} \label{CMT2res_timeDomain}&#10;\omega_0 a_1 +  \kappa \ a_2=\omega a_1, \nonumber \\&#10;\omega_0 a_2 + \kappa \ a_1=\omega a_2. \nonumber&#10;\end{align} &#10;&#10;&#10;\end{document}"/>
  <p:tag name="IGUANATEXSIZE" val="20"/>
  <p:tag name="IGUANATEXCURSOR" val="200"/>
  <p:tag name="TRANSPARENCY" val="True"/>
  <p:tag name="FILENAME" val=""/>
  <p:tag name="LATEXENGINEID" val="0"/>
  <p:tag name="TEMPFOLDER" val="c:\temp\"/>
  <p:tag name="LATEXFORMHEIGHT" val="312"/>
  <p:tag name="LATEXFORMWIDTH" val="384"/>
  <p:tag name="LATEXFORMWRAP" val="True"/>
  <p:tag name="BITMAPVECTOR" val="0"/>
</p:tagLst>
</file>

<file path=ppt/tags/tag115.xml><?xml version="1.0" encoding="utf-8"?>
<p:tagLst xmlns:a="http://schemas.openxmlformats.org/drawingml/2006/main" xmlns:r="http://schemas.openxmlformats.org/officeDocument/2006/relationships" xmlns:p="http://schemas.openxmlformats.org/presentationml/2006/main">
  <p:tag name="OUTPUTDPI" val="1200"/>
  <p:tag name="ORIGINALHEIGHT" val="296.213"/>
  <p:tag name="ORIGINALWIDTH" val="2193.476"/>
  <p:tag name="LATEXADDIN" val="\documentclass{article}&#10;\usepackage{amsmath}&#10;\pagestyle{empty}&#10;\begin{document}&#10;&#10;\begin{equation} \label{coupling_coefficient}&#10;\kappa=-\frac{1}{2}\omega_0 \int_{\text{V}_1}  \big(\epsilon_1(\vec{r})-1 \big) \vec{\mathcal{E}}^{1}(\vec{r}). \vec{\mathcal{E}}^2(\vec{r}) d^3r. \nonumber&#10;\end{equation} &#10;&#10;&#10;\end{document}"/>
  <p:tag name="IGUANATEXSIZE" val="20"/>
  <p:tag name="IGUANATEXCURSOR" val="283"/>
  <p:tag name="TRANSPARENCY" val="True"/>
  <p:tag name="FILENAME" val=""/>
  <p:tag name="LATEXENGINEID" val="0"/>
  <p:tag name="TEMPFOLDER" val="c:\temp\"/>
  <p:tag name="LATEXFORMHEIGHT" val="312"/>
  <p:tag name="LATEXFORMWIDTH" val="384"/>
  <p:tag name="LATEXFORMWRAP" val="True"/>
  <p:tag name="BITMAPVECTOR" val="0"/>
</p:tagLst>
</file>

<file path=ppt/tags/tag116.xml><?xml version="1.0" encoding="utf-8"?>
<p:tagLst xmlns:a="http://schemas.openxmlformats.org/drawingml/2006/main" xmlns:r="http://schemas.openxmlformats.org/officeDocument/2006/relationships" xmlns:p="http://schemas.openxmlformats.org/presentationml/2006/main">
  <p:tag name="OUTPUTDPI" val="1200"/>
  <p:tag name="ORIGINALHEIGHT" val="74.99063"/>
  <p:tag name="ORIGINALWIDTH" val="121.4848"/>
  <p:tag name="LATEXADDIN" val="\documentclass{article}&#10;\usepackage{amsmath}&#10;\pagestyle{empty}&#10;\begin{document}&#10;&#10;&#10;$\omega_0$&#10;&#10;\end{document}"/>
  <p:tag name="IGUANATEXSIZE" val="20"/>
  <p:tag name="IGUANATEXCURSOR" val="91"/>
  <p:tag name="TRANSPARENCY" val="True"/>
  <p:tag name="FILENAME" val=""/>
  <p:tag name="LATEXENGINEID" val="0"/>
  <p:tag name="TEMPFOLDER" val="c:\temp\"/>
  <p:tag name="LATEXFORMHEIGHT" val="312"/>
  <p:tag name="LATEXFORMWIDTH" val="384"/>
  <p:tag name="LATEXFORMWRAP" val="True"/>
  <p:tag name="BITMAPVECTOR" val="0"/>
</p:tagLst>
</file>

<file path=ppt/tags/tag117.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754.4056"/>
  <p:tag name="LATEXADDIN" val="\documentclass{article}&#10;\usepackage{amsmath}&#10;\pagestyle{empty}&#10;\begin{document}&#10;&#10;$$&#10;H_{\text{eff}}=&#10;\begin{matrix}&#10;\omega_{0} &amp; \kappa  \\&#10;\kappa  &amp;  \omega_{0} \\&#10;\end{matrix}&#10;$$&#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18.xml><?xml version="1.0" encoding="utf-8"?>
<p:tagLst xmlns:a="http://schemas.openxmlformats.org/drawingml/2006/main" xmlns:r="http://schemas.openxmlformats.org/officeDocument/2006/relationships" xmlns:p="http://schemas.openxmlformats.org/presentationml/2006/main">
  <p:tag name="OUTPUTDPI" val="1200"/>
  <p:tag name="ORIGINALHEIGHT" val="251.2186"/>
  <p:tag name="ORIGINALWIDTH" val="658.4177"/>
  <p:tag name="LATEXADDIN" val="\documentclass{article}&#10;\usepackage{amsmath}&#10;\pagestyle{empty}&#10;\begin{document}&#10;&#10;\begin{equation} \label{coupling_coefficient}&#10;= H_0 -\frac{i}{2}W \nonumber&#10;\end{equation} &#10;&#10;&#10;\end{document}"/>
  <p:tag name="IGUANATEXSIZE" val="20"/>
  <p:tag name="IGUANATEXCURSOR" val="147"/>
  <p:tag name="TRANSPARENCY" val="True"/>
  <p:tag name="FILENAME" val=""/>
  <p:tag name="LATEXENGINEID" val="0"/>
  <p:tag name="TEMPFOLDER" val="c:\temp\"/>
  <p:tag name="LATEXFORMHEIGHT" val="312"/>
  <p:tag name="LATEXFORMWIDTH" val="384"/>
  <p:tag name="LATEXFORMWRAP" val="True"/>
  <p:tag name="BITMAPVECTOR" val="0"/>
</p:tagLst>
</file>

<file path=ppt/tags/tag119.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005.624"/>
  <p:tag name="LATEXADDIN" val="\documentclass{article}&#10;\usepackage{amsmath}&#10;\pagestyle{empty}&#10;\begin{document}&#10;&#10;imag($\omega_0$)=imag($\kappa$)&#10;&#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RIGINALHEIGHT" val="90.73866"/>
  <p:tag name="ORIGINALWIDTH" val="89.23882"/>
  <p:tag name="OUTPUTDPI" val="1200"/>
  <p:tag name="LATEXADDIN" val="\documentclass{article}&#10;\usepackage{amsmath}&#10;\pagestyle{empty}&#10;\begin{document}&#10;&#10;$C$&#10;&#10;&#10;\end{document}"/>
  <p:tag name="IGUANATEXSIZE" val="20"/>
  <p:tag name="IGUANATEXCURSOR" val="83"/>
  <p:tag name="TRANSPARENCY" val="True"/>
  <p:tag name="FILENAME" val=""/>
  <p:tag name="INPUTTYPE" val="0"/>
  <p:tag name="LATEXENGINEID" val="0"/>
  <p:tag name="TEMPFOLDER" val="c:\temp\"/>
</p:tagLst>
</file>

<file path=ppt/tags/tag120.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57.6678"/>
  <p:tag name="LATEXADDIN" val="\documentclass{article}&#10;\usepackage{amsmath}&#10;\pagestyle{empty}&#10;\begin{document}&#10;rank($W$)=1.&#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121.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668.1664"/>
  <p:tag name="LATEXADDIN" val="\documentclass{article}&#10;\usepackage{amsmath}&#10;\pagestyle{empty}&#10;\begin{document}&#10;&#10;&#10;$\ell=1, m=0$&#10;&#10;\end{document}"/>
  <p:tag name="IGUANATEXSIZE" val="20"/>
  <p:tag name="IGUANATEXCURSOR" val="94"/>
  <p:tag name="TRANSPARENCY" val="True"/>
  <p:tag name="FILENAME" val=""/>
  <p:tag name="LATEXENGINEID" val="0"/>
  <p:tag name="TEMPFOLDER" val="c:\temp\"/>
  <p:tag name="LATEXFORMHEIGHT" val="312"/>
  <p:tag name="LATEXFORMWIDTH" val="384"/>
  <p:tag name="LATEXFORMWRAP" val="True"/>
  <p:tag name="BITMAPVECTOR" val="0"/>
</p:tagLst>
</file>

<file path=ppt/tags/tag122.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84.4769"/>
  <p:tag name="LATEXADDIN" val="\documentclass{article}&#10;\usepackage{amsmath}&#10;\pagestyle{empty}&#10;\begin{document}&#10;&#10;&#10;$d/a$&#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23.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84.4769"/>
  <p:tag name="LATEXADDIN" val="\documentclass{article}&#10;\usepackage{amsmath}&#10;\pagestyle{empty}&#10;\begin{document}&#10;&#10;&#10;$d/a$&#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24.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59.99252"/>
  <p:tag name="LATEXADDIN" val="\documentclass{article}&#10;\usepackage{amsmath}&#10;\pagestyle{empty}&#10;\begin{document}&#10;&#10;&#10;$d$&#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125.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52.4184"/>
  <p:tag name="LATEXADDIN" val="\documentclass{article}&#10;\usepackage{amsmath}&#10;\pagestyle{empty}&#10;\begin{document}&#10;&#10;real($\hbar \omega$)[eV]&#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26.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722.1597"/>
  <p:tag name="LATEXADDIN" val="\documentclass{article}&#10;\usepackage{amsmath}&#10;\pagestyle{empty}&#10;\begin{document}&#10;&#10;\begin{equation}&#10;\text{imag}(\hbar \omega)[eV] \nonumber&#10;\end{equation}&#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27.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662.9172"/>
  <p:tag name="LATEXADDIN" val="\documentclass{article}&#10;\usepackage{amsmath}&#10;\pagestyle{empty}&#10;\begin{document}&#10;&#10;&#10;$\ell=1, m=1$&#10;&#10;\end{document}"/>
  <p:tag name="IGUANATEXSIZE" val="20"/>
  <p:tag name="IGUANATEXCURSOR" val="94"/>
  <p:tag name="TRANSPARENCY" val="True"/>
  <p:tag name="FILENAME" val=""/>
  <p:tag name="LATEXENGINEID" val="0"/>
  <p:tag name="TEMPFOLDER" val="c:\temp\"/>
  <p:tag name="LATEXFORMHEIGHT" val="312"/>
  <p:tag name="LATEXFORMWIDTH" val="384"/>
  <p:tag name="LATEXFORMWRAP" val="True"/>
  <p:tag name="BITMAPVECTOR" val="0"/>
</p:tagLst>
</file>

<file path=ppt/tags/tag128.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84.4769"/>
  <p:tag name="LATEXADDIN" val="\documentclass{article}&#10;\usepackage{amsmath}&#10;\pagestyle{empty}&#10;\begin{document}&#10;&#10;&#10;$d/a$&#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29.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84.4769"/>
  <p:tag name="LATEXADDIN" val="\documentclass{article}&#10;\usepackage{amsmath}&#10;\pagestyle{empty}&#10;\begin{document}&#10;&#10;&#10;$d/a$&#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RIGINALHEIGHT" val="124.4844"/>
  <p:tag name="ORIGINALWIDTH" val="712.411"/>
  <p:tag name="OUTPUTDPI" val="1200"/>
  <p:tag name="LATEXADDIN" val="\documentclass{article}&#10;\usepackage{amsmath}&#10;\pagestyle{empty}&#10;\begin{document}&#10;&#10;\begin{equation}&#10;\mathcal{H}_{eff}\psi=\mathcal{E}\psi, \nonumber&#10;\end{equation}&#10;&#10;\end{document}"/>
  <p:tag name="IGUANATEXSIZE" val="20"/>
  <p:tag name="IGUANATEXCURSOR" val="131"/>
  <p:tag name="TRANSPARENCY" val="True"/>
  <p:tag name="FILENAME" val=""/>
  <p:tag name="INPUTTYPE" val="0"/>
  <p:tag name="LATEXENGINEID" val="0"/>
  <p:tag name="TEMPFOLDER" val="c:\temp\"/>
</p:tagLst>
</file>

<file path=ppt/tags/tag130.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59.99252"/>
  <p:tag name="LATEXADDIN" val="\documentclass{article}&#10;\usepackage{amsmath}&#10;\pagestyle{empty}&#10;\begin{document}&#10;&#10;&#10;$d$&#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131.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52.4184"/>
  <p:tag name="LATEXADDIN" val="\documentclass{article}&#10;\usepackage{amsmath}&#10;\pagestyle{empty}&#10;\begin{document}&#10;&#10;real($\hbar \omega$)[eV]&#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32.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722.1597"/>
  <p:tag name="LATEXADDIN" val="\documentclass{article}&#10;\usepackage{amsmath}&#10;\pagestyle{empty}&#10;\begin{document}&#10;&#10;\begin{equation}&#10;\text{imag}(\hbar \omega)[eV] \nonumber&#10;\end{equation}&#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33.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662.9172"/>
  <p:tag name="LATEXADDIN" val="\documentclass{article}&#10;\usepackage{amsmath}&#10;\pagestyle{empty}&#10;\begin{document}&#10;&#10;&#10;$\ell=1, m=1$&#10;&#10;\end{document}"/>
  <p:tag name="IGUANATEXSIZE" val="20"/>
  <p:tag name="IGUANATEXCURSOR" val="94"/>
  <p:tag name="TRANSPARENCY" val="True"/>
  <p:tag name="FILENAME" val=""/>
  <p:tag name="LATEXENGINEID" val="0"/>
  <p:tag name="TEMPFOLDER" val="c:\temp\"/>
  <p:tag name="LATEXFORMHEIGHT" val="312"/>
  <p:tag name="LATEXFORMWIDTH" val="384"/>
  <p:tag name="LATEXFORMWRAP" val="True"/>
  <p:tag name="BITMAPVECTOR" val="0"/>
</p:tagLst>
</file>

<file path=ppt/tags/tag134.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84.4769"/>
  <p:tag name="LATEXADDIN" val="\documentclass{article}&#10;\usepackage{amsmath}&#10;\pagestyle{empty}&#10;\begin{document}&#10;&#10;&#10;$d/a$&#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35.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84.4769"/>
  <p:tag name="LATEXADDIN" val="\documentclass{article}&#10;\usepackage{amsmath}&#10;\pagestyle{empty}&#10;\begin{document}&#10;&#10;&#10;$d/a$&#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36.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59.99252"/>
  <p:tag name="LATEXADDIN" val="\documentclass{article}&#10;\usepackage{amsmath}&#10;\pagestyle{empty}&#10;\begin{document}&#10;&#10;&#10;$d$&#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137.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52.4184"/>
  <p:tag name="LATEXADDIN" val="\documentclass{article}&#10;\usepackage{amsmath}&#10;\pagestyle{empty}&#10;\begin{document}&#10;&#10;real($\hbar \omega$)[eV]&#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38.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722.1597"/>
  <p:tag name="LATEXADDIN" val="\documentclass{article}&#10;\usepackage{amsmath}&#10;\pagestyle{empty}&#10;\begin{document}&#10;&#10;\begin{equation}&#10;\text{imag}(\hbar \omega)[eV] \nonumber&#10;\end{equation}&#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39.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662.9172"/>
  <p:tag name="LATEXADDIN" val="\documentclass{article}&#10;\usepackage{amsmath}&#10;\pagestyle{empty}&#10;\begin{document}&#10;&#10;&#10;$\ell=1, m=1$&#10;&#10;\end{document}"/>
  <p:tag name="IGUANATEXSIZE" val="20"/>
  <p:tag name="IGUANATEXCURSOR" val="94"/>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RIGINALHEIGHT" val="111.7361"/>
  <p:tag name="ORIGINALWIDTH" val="1890.514"/>
  <p:tag name="OUTPUTDPI" val="1200"/>
  <p:tag name="LATEXADDIN" val="\documentclass{article}&#10;\usepackage{amsmath}&#10;\pagestyle{empty}&#10;\begin{document}&#10;&#10;&#10;$N=10$, $\epsilon=0$, $t=1$, $0.1&lt;\gamma&lt;20$.&#10;&#10;\end{document}"/>
  <p:tag name="IGUANATEXSIZE" val="20"/>
  <p:tag name="IGUANATEXCURSOR" val="115"/>
  <p:tag name="TRANSPARENCY" val="True"/>
  <p:tag name="FILENAME" val=""/>
  <p:tag name="INPUTTYPE" val="0"/>
  <p:tag name="LATEXENGINEID" val="0"/>
  <p:tag name="TEMPFOLDER" val="c:\temp\"/>
</p:tagLst>
</file>

<file path=ppt/tags/tag140.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59.99252"/>
  <p:tag name="LATEXADDIN" val="\documentclass{article}&#10;\usepackage{amsmath}&#10;\pagestyle{empty}&#10;\begin{document}&#10;&#10;&#10;$d$&#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141.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84.4769"/>
  <p:tag name="LATEXADDIN" val="\documentclass{article}&#10;\usepackage{amsmath}&#10;\pagestyle{empty}&#10;\begin{document}&#10;&#10;&#10;$d/a$&#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42.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84.4769"/>
  <p:tag name="LATEXADDIN" val="\documentclass{article}&#10;\usepackage{amsmath}&#10;\pagestyle{empty}&#10;\begin{document}&#10;&#10;&#10;$d/a$&#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43.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436.4454"/>
  <p:tag name="LATEXADDIN" val="\documentclass{article}&#10;\usepackage{amsmath}&#10;\pagestyle{empty}&#10;\begin{document}&#10;&#10;&#10;$10^{-3}$ eV&#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144.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754.4056"/>
  <p:tag name="LATEXADDIN" val="\documentclass{article}&#10;\usepackage{amsmath}&#10;\pagestyle{empty}&#10;\begin{document}&#10;&#10;$$&#10;H_{\text{eff}}=&#10;\begin{matrix}&#10;\omega_{0} &amp; \kappa  \\&#10;\kappa  &amp;  \omega_{0} \\&#10;\end{matrix}&#10;$$&#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45.xml><?xml version="1.0" encoding="utf-8"?>
<p:tagLst xmlns:a="http://schemas.openxmlformats.org/drawingml/2006/main" xmlns:r="http://schemas.openxmlformats.org/officeDocument/2006/relationships" xmlns:p="http://schemas.openxmlformats.org/presentationml/2006/main">
  <p:tag name="OUTPUTDPI" val="1200"/>
  <p:tag name="ORIGINALHEIGHT" val="251.2186"/>
  <p:tag name="ORIGINALWIDTH" val="658.4177"/>
  <p:tag name="LATEXADDIN" val="\documentclass{article}&#10;\usepackage{amsmath}&#10;\pagestyle{empty}&#10;\begin{document}&#10;&#10;\begin{equation} \label{coupling_coefficient}&#10;= H_0 -\frac{i}{2}W \nonumber&#10;\end{equation} &#10;&#10;&#10;\end{document}"/>
  <p:tag name="IGUANATEXSIZE" val="20"/>
  <p:tag name="IGUANATEXCURSOR" val="147"/>
  <p:tag name="TRANSPARENCY" val="True"/>
  <p:tag name="FILENAME" val=""/>
  <p:tag name="LATEXENGINEID" val="0"/>
  <p:tag name="TEMPFOLDER" val="c:\temp\"/>
  <p:tag name="LATEXFORMHEIGHT" val="312"/>
  <p:tag name="LATEXFORMWIDTH" val="384"/>
  <p:tag name="LATEXFORMWRAP" val="True"/>
  <p:tag name="BITMAPVECTOR" val="0"/>
</p:tagLst>
</file>

<file path=ppt/tags/tag146.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57.6678"/>
  <p:tag name="LATEXADDIN" val="\documentclass{article}&#10;\usepackage{amsmath}&#10;\pagestyle{empty}&#10;\begin{document}&#10;rank($W$)=1.&#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147.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52.4184"/>
  <p:tag name="LATEXADDIN" val="\documentclass{article}&#10;\usepackage{amsmath}&#10;\pagestyle{empty}&#10;\begin{document}&#10;&#10;real($\hbar \omega$)[eV]&#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48.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722.1597"/>
  <p:tag name="LATEXADDIN" val="\documentclass{article}&#10;\usepackage{amsmath}&#10;\pagestyle{empty}&#10;\begin{document}&#10;&#10;\begin{equation}&#10;\text{imag}(\hbar \omega)[eV] \nonumber&#10;\end{equation}&#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49.xml><?xml version="1.0" encoding="utf-8"?>
<p:tagLst xmlns:a="http://schemas.openxmlformats.org/drawingml/2006/main" xmlns:r="http://schemas.openxmlformats.org/officeDocument/2006/relationships" xmlns:p="http://schemas.openxmlformats.org/presentationml/2006/main">
  <p:tag name="OUTPUTDPI" val="1200"/>
  <p:tag name="ORIGINALHEIGHT" val="312.7109"/>
  <p:tag name="ORIGINALWIDTH" val="1375.328"/>
  <p:tag name="LATEXADDIN" val="\documentclass{article}&#10;\usepackage{amsmath}&#10;\pagestyle{empty}&#10;\begin{document}&#10;&#10;\begin{align} &#10;\epsilon_{\text{in}}(\omega)=\epsilon_{\infty}-\frac{\omega_p^2}{\omega^2-i\omega\gamma_s},  \nonumber&#10;\end{align}&#10;&#10;&#10;\end{document}"/>
  <p:tag name="IGUANATEXSIZE" val="20"/>
  <p:tag name="IGUANATEXCURSOR" val="198"/>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RIGINALHEIGHT" val="128.9839"/>
  <p:tag name="ORIGINALWIDTH" val="644.9194"/>
  <p:tag name="OUTPUTDPI" val="1200"/>
  <p:tag name="LATEXADDIN" val="\documentclass{article}&#10;\usepackage{amsmath}&#10;\pagestyle{empty}&#10;\begin{document}&#10;&#10;$(H_{0})_{n,n}=\epsilon$,&#10;&#10;&#10;\end{document}"/>
  <p:tag name="IGUANATEXSIZE" val="20"/>
  <p:tag name="IGUANATEXCURSOR" val="104"/>
  <p:tag name="TRANSPARENCY" val="True"/>
  <p:tag name="FILENAME" val=""/>
  <p:tag name="INPUTTYPE" val="0"/>
  <p:tag name="LATEXENGINEID" val="0"/>
  <p:tag name="TEMPFOLDER" val="c:\temp\"/>
</p:tagLst>
</file>

<file path=ppt/tags/tag150.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369.7038"/>
  <p:tag name="LATEXADDIN" val="\documentclass{article}&#10;\usepackage{amsmath}&#10;\pagestyle{empty}&#10;\begin{document}&#10;&#10;\begin{align} &#10;\epsilon_{\infty}=1  \nonumber&#10;\end{align}&#10;&#10;&#10;\end{document}"/>
  <p:tag name="IGUANATEXSIZE" val="20"/>
  <p:tag name="IGUANATEXCURSOR" val="115"/>
  <p:tag name="TRANSPARENCY" val="True"/>
  <p:tag name="FILENAME" val=""/>
  <p:tag name="LATEXENGINEID" val="0"/>
  <p:tag name="TEMPFOLDER" val="c:\temp\"/>
  <p:tag name="LATEXFORMHEIGHT" val="312"/>
  <p:tag name="LATEXFORMWIDTH" val="384"/>
  <p:tag name="LATEXFORMWRAP" val="True"/>
  <p:tag name="BITMAPVECTOR" val="0"/>
</p:tagLst>
</file>

<file path=ppt/tags/tag151.xml><?xml version="1.0" encoding="utf-8"?>
<p:tagLst xmlns:a="http://schemas.openxmlformats.org/drawingml/2006/main" xmlns:r="http://schemas.openxmlformats.org/officeDocument/2006/relationships" xmlns:p="http://schemas.openxmlformats.org/presentationml/2006/main">
  <p:tag name="OUTPUTDPI" val="1200"/>
  <p:tag name="ORIGINALHEIGHT" val="121.4848"/>
  <p:tag name="ORIGINALWIDTH" val="799.4001"/>
  <p:tag name="LATEXADDIN" val="\documentclass{article}&#10;\usepackage{amsmath}&#10;\pagestyle{empty}&#10;\begin{document}&#10;&#10;\begin{align} &#10;\omega_p = 10.918 eV\nonumber&#10;\end{align}&#10;&#10;&#10;\end{document}"/>
  <p:tag name="IGUANATEXSIZE" val="20"/>
  <p:tag name="IGUANATEXCURSOR" val="113"/>
  <p:tag name="TRANSPARENCY" val="True"/>
  <p:tag name="FILENAME" val=""/>
  <p:tag name="LATEXENGINEID" val="0"/>
  <p:tag name="TEMPFOLDER" val="c:\temp\"/>
  <p:tag name="LATEXFORMHEIGHT" val="312"/>
  <p:tag name="LATEXFORMWIDTH" val="384"/>
  <p:tag name="LATEXFORMWRAP" val="True"/>
  <p:tag name="BITMAPVECTOR" val="0"/>
</p:tagLst>
</file>

<file path=ppt/tags/tag152.xml><?xml version="1.0" encoding="utf-8"?>
<p:tagLst xmlns:a="http://schemas.openxmlformats.org/drawingml/2006/main" xmlns:r="http://schemas.openxmlformats.org/officeDocument/2006/relationships" xmlns:p="http://schemas.openxmlformats.org/presentationml/2006/main">
  <p:tag name="OUTPUTDPI" val="1200"/>
  <p:tag name="ORIGINALHEIGHT" val="109.4863"/>
  <p:tag name="ORIGINALWIDTH" val="339.7076"/>
  <p:tag name="LATEXADDIN" val="\documentclass{article}&#10;\usepackage{amsmath}&#10;\pagestyle{empty}&#10;\begin{document}&#10;&#10;\begin{align} &#10;\gamma_s=0  \nonumber&#10;\end{align}&#10;&#10;&#10;\end{document}"/>
  <p:tag name="IGUANATEXSIZE" val="20"/>
  <p:tag name="IGUANATEXCURSOR" val="106"/>
  <p:tag name="TRANSPARENCY" val="True"/>
  <p:tag name="FILENAME" val=""/>
  <p:tag name="LATEXENGINEID" val="0"/>
  <p:tag name="TEMPFOLDER" val="c:\temp\"/>
  <p:tag name="LATEXFORMHEIGHT" val="312"/>
  <p:tag name="LATEXFORMWIDTH" val="384"/>
  <p:tag name="LATEXFORMWRAP" val="True"/>
  <p:tag name="BITMAPVECTOR" val="0"/>
</p:tagLst>
</file>

<file path=ppt/tags/tag153.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1\rangle$&#10;&#10;\end{document}"/>
  <p:tag name="IGUANATEXSIZE" val="20"/>
  <p:tag name="IGUANATEXCURSOR" val="92"/>
  <p:tag name="TRANSPARENCY" val="True"/>
  <p:tag name="FILENAME" val=""/>
  <p:tag name="INPUTTYPE" val="0"/>
  <p:tag name="LATEXENGINEID" val="0"/>
  <p:tag name="TEMPFOLDER" val="c:\temp\"/>
</p:tagLst>
</file>

<file path=ppt/tags/tag154.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2\rangle$&#10;&#10;\end{document}"/>
  <p:tag name="IGUANATEXSIZE" val="20"/>
  <p:tag name="IGUANATEXCURSOR" val="85"/>
  <p:tag name="TRANSPARENCY" val="True"/>
  <p:tag name="FILENAME" val=""/>
  <p:tag name="INPUTTYPE" val="0"/>
  <p:tag name="LATEXENGINEID" val="0"/>
  <p:tag name="TEMPFOLDER" val="c:\temp\"/>
</p:tagLst>
</file>

<file path=ppt/tags/tag15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9.9775"/>
  <p:tag name="LATEXADDIN" val="\documentclass{article}&#10;\usepackage{amsmath}&#10;\pagestyle{empty}&#10;\begin{document}&#10;&#10;&#10;$|10\rangle$&#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56.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1.49228"/>
  <p:tag name="LATEXADDIN" val="\documentclass{article}&#10;\usepackage{amsmath}&#10;\pagestyle{empty}&#10;\begin{document}&#10;&#10;&#10;$\kappa$&#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57.xml><?xml version="1.0" encoding="utf-8"?>
<p:tagLst xmlns:a="http://schemas.openxmlformats.org/drawingml/2006/main" xmlns:r="http://schemas.openxmlformats.org/officeDocument/2006/relationships" xmlns:p="http://schemas.openxmlformats.org/presentationml/2006/main">
  <p:tag name="ORIGINALHEIGHT" val="154.4807"/>
  <p:tag name="ORIGINALWIDTH" val="593.1758"/>
  <p:tag name="OUTPUTDPI" val="1200"/>
  <p:tag name="LATEXADDIN" val="\documentclass{article}&#10;\usepackage{amsmath}&#10;\pagestyle{empty}&#10;\begin{document}&#10;&#10;\begin{equation}&#10;\hat{\mathcal{H}}_{eff}(E)= \nonumber&#10;\end{equation}&#10;&#10;\end{document}"/>
  <p:tag name="IGUANATEXSIZE" val="20"/>
  <p:tag name="IGUANATEXCURSOR" val="125"/>
  <p:tag name="TRANSPARENCY" val="True"/>
  <p:tag name="FILENAME" val=""/>
  <p:tag name="INPUTTYPE" val="0"/>
  <p:tag name="LATEXENGINEID" val="0"/>
  <p:tag name="TEMPFOLDER" val="c:\temp\"/>
</p:tagLst>
</file>

<file path=ppt/tags/tag158.xml><?xml version="1.0" encoding="utf-8"?>
<p:tagLst xmlns:a="http://schemas.openxmlformats.org/drawingml/2006/main" xmlns:r="http://schemas.openxmlformats.org/officeDocument/2006/relationships" xmlns:p="http://schemas.openxmlformats.org/presentationml/2006/main">
  <p:tag name="OUTPUTDPI" val="1200"/>
  <p:tag name="ORIGINALHEIGHT" val="832.3959"/>
  <p:tag name="ORIGINALWIDTH" val="2179.228"/>
  <p:tag name="LATEXADDIN" val="\documentclass{article}&#10;\usepackage{amsmath}&#10;\pagestyle{empty}&#10;\begin{document}&#10;\[&#10;\begin{bmatrix}&#10;    \frac{i}{2}\gamma+\omega_0 &amp; \kappa &amp; 0 &amp; \dots &amp; 0 &amp; 0 \\&#10;    \kappa &amp; \omega_0 &amp; \kappa &amp; \dots &amp; 0 &amp; 0 \\&#10;    0 &amp; \kappa &amp; \omega_0 &amp; \kappa &amp; \dots &amp; 0  \\&#10;    \vdots &amp; \vdots &amp; \vdots &amp; \ddots &amp; \vdots &amp; \vdots \\&#10;    0 &amp; 0 &amp; 0 &amp; \dots &amp; \kappa &amp; \frac{i}{2}\gamma+\omega_0 &#10;\end{bmatrix}&#10;\]&#10;\end{document}"/>
  <p:tag name="IGUANATEXSIZE" val="20"/>
  <p:tag name="IGUANATEXCURSOR" val="355"/>
  <p:tag name="TRANSPARENCY" val="True"/>
  <p:tag name="FILENAME" val=""/>
  <p:tag name="LATEXENGINEID" val="0"/>
  <p:tag name="TEMPFOLDER" val="c:\temp\"/>
  <p:tag name="LATEXFORMHEIGHT" val="312"/>
  <p:tag name="LATEXFORMWIDTH" val="384"/>
  <p:tag name="LATEXFORMWRAP" val="True"/>
  <p:tag name="BITMAPVECTOR" val="0"/>
</p:tagLst>
</file>

<file path=ppt/tags/tag159.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16.xml><?xml version="1.0" encoding="utf-8"?>
<p:tagLst xmlns:a="http://schemas.openxmlformats.org/drawingml/2006/main" xmlns:r="http://schemas.openxmlformats.org/officeDocument/2006/relationships" xmlns:p="http://schemas.openxmlformats.org/presentationml/2006/main">
  <p:tag name="ORIGINALHEIGHT" val="128.9839"/>
  <p:tag name="ORIGINALWIDTH" val="1471.316"/>
  <p:tag name="OUTPUTDPI" val="1200"/>
  <p:tag name="LATEXADDIN" val="\documentclass{article}&#10;\usepackage{amsmath}&#10;\pagestyle{empty}&#10;\begin{document}&#10;&#10;$(H_{0})_{n,n+1}=(H_{0})_{n+1,n}=t$.&#10;&#10;&#10;\end{document}"/>
  <p:tag name="IGUANATEXSIZE" val="20"/>
  <p:tag name="IGUANATEXCURSOR" val="117"/>
  <p:tag name="TRANSPARENCY" val="True"/>
  <p:tag name="FILENAME" val=""/>
  <p:tag name="INPUTTYPE" val="0"/>
  <p:tag name="LATEXENGINEID" val="0"/>
  <p:tag name="TEMPFOLDER" val="c:\temp\"/>
</p:tagLst>
</file>

<file path=ppt/tags/tag160.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161.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722.1597"/>
  <p:tag name="LATEXADDIN" val="\documentclass{article}&#10;\usepackage{amsmath}&#10;\pagestyle{empty}&#10;\begin{document}&#10;&#10;\begin{equation}&#10;\text{imag}(\hbar \omega)[eV] \nonumber&#10;\end{equation}&#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62.xml><?xml version="1.0" encoding="utf-8"?>
<p:tagLst xmlns:a="http://schemas.openxmlformats.org/drawingml/2006/main" xmlns:r="http://schemas.openxmlformats.org/officeDocument/2006/relationships" xmlns:p="http://schemas.openxmlformats.org/presentationml/2006/main">
  <p:tag name="ORIGINALHEIGHT" val="110.2362"/>
  <p:tag name="ORIGINALWIDTH" val="385.4518"/>
  <p:tag name="OUTPUTDPI" val="1200"/>
  <p:tag name="LATEXADDIN" val="\documentclass{article}&#10;\usepackage{amsmath}&#10;\pagestyle{empty}&#10;\begin{document}&#10;&#10;&#10;$\gamma=0.1$&#10;&#10;\end{document}"/>
  <p:tag name="IGUANATEXSIZE" val="20"/>
  <p:tag name="IGUANATEXCURSOR" val="93"/>
  <p:tag name="TRANSPARENCY" val="True"/>
  <p:tag name="FILENAME" val=""/>
  <p:tag name="INPUTTYPE" val="0"/>
  <p:tag name="LATEXENGINEID" val="0"/>
  <p:tag name="TEMPFOLDER" val="c:\temp\"/>
</p:tagLst>
</file>

<file path=ppt/tags/tag163.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61.4173"/>
  <p:tag name="LATEXADDIN" val="\documentclass{article}&#10;\usepackage{amsmath}&#10;\pagestyle{empty}&#10;\begin{document}&#10;&#10;\begin{equation}&#10;\text{real}(\hbar \omega)[eV] \nonumber&#10;\end{equation}&#10;&#10;\end{document}"/>
  <p:tag name="IGUANATEXSIZE" val="20"/>
  <p:tag name="IGUANATEXCURSOR" val="108"/>
  <p:tag name="TRANSPARENCY" val="True"/>
  <p:tag name="FILENAME" val=""/>
  <p:tag name="LATEXENGINEID" val="0"/>
  <p:tag name="TEMPFOLDER" val="c:\temp\"/>
  <p:tag name="LATEXFORMHEIGHT" val="312"/>
  <p:tag name="LATEXFORMWIDTH" val="384"/>
  <p:tag name="LATEXFORMWRAP" val="True"/>
  <p:tag name="BITMAPVECTOR" val="0"/>
</p:tagLst>
</file>

<file path=ppt/tags/tag164.xml><?xml version="1.0" encoding="utf-8"?>
<p:tagLst xmlns:a="http://schemas.openxmlformats.org/drawingml/2006/main" xmlns:r="http://schemas.openxmlformats.org/officeDocument/2006/relationships" xmlns:p="http://schemas.openxmlformats.org/presentationml/2006/main">
  <p:tag name="OUTPUTDPI" val="1200"/>
  <p:tag name="ORIGINALHEIGHT" val="104.237"/>
  <p:tag name="ORIGINALWIDTH" val="1180.352"/>
  <p:tag name="LATEXADDIN" val="\documentclass{article}&#10;\usepackage{amsmath}&#10;\pagestyle{empty}&#10;\begin{document}&#10;&#10;&#10;$\omega_0=3.1172 + i 0.19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165.xml><?xml version="1.0" encoding="utf-8"?>
<p:tagLst xmlns:a="http://schemas.openxmlformats.org/drawingml/2006/main" xmlns:r="http://schemas.openxmlformats.org/officeDocument/2006/relationships" xmlns:p="http://schemas.openxmlformats.org/presentationml/2006/main">
  <p:tag name="OUTPUTDPI" val="1200"/>
  <p:tag name="ORIGINALHEIGHT" val="95.23811"/>
  <p:tag name="ORIGINALWIDTH" val="1208.099"/>
  <p:tag name="LATEXADDIN" val="\documentclass{article}&#10;\usepackage{amsmath}&#10;\pagestyle{empty}&#10;\begin{document}&#10;&#10;&#10;$\kappa= -0.2606 + i 0.0475$&#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ags/tag166.xml><?xml version="1.0" encoding="utf-8"?>
<p:tagLst xmlns:a="http://schemas.openxmlformats.org/drawingml/2006/main" xmlns:r="http://schemas.openxmlformats.org/officeDocument/2006/relationships" xmlns:p="http://schemas.openxmlformats.org/presentationml/2006/main">
  <p:tag name="OUTPUTDPI" val="1200"/>
  <p:tag name="ORIGINALHEIGHT" val="110.2362"/>
  <p:tag name="ORIGINALWIDTH" val="614.1732"/>
  <p:tag name="LATEXADDIN" val="\documentclass{article}&#10;\usepackage{amsmath}&#10;\pagestyle{empty}&#10;\begin{document}&#10;&#10;&#10;$0.1&lt;\gamma&lt;5$&#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67.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140.9824"/>
  <p:tag name="LATEXADDIN" val="\documentclass{article}&#10;\usepackage{amsmath}&#10;\pagestyle{empty}&#10;\begin{document}&#10;&#10;&#10;$\hbar \omega$&#10;&#10;\end{document}"/>
  <p:tag name="IGUANATEXSIZE" val="20"/>
  <p:tag name="IGUANATEXCURSOR" val="95"/>
  <p:tag name="TRANSPARENCY" val="True"/>
  <p:tag name="FILENAME" val=""/>
  <p:tag name="LATEXENGINEID" val="0"/>
  <p:tag name="TEMPFOLDER" val="c:\temp\"/>
  <p:tag name="LATEXFORMHEIGHT" val="312"/>
  <p:tag name="LATEXFORMWIDTH" val="384"/>
  <p:tag name="LATEXFORMWRAP" val="True"/>
  <p:tag name="BITMAPVECTOR" val="0"/>
</p:tagLst>
</file>

<file path=ppt/tags/tag168.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85.48929"/>
  <p:tag name="LATEXADDIN" val="\documentclass{article}&#10;\usepackage{amsmath}&#10;\pagestyle{empty}&#10;\begin{document}&#10;&#10;&#10;$T$&#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169.xml><?xml version="1.0" encoding="utf-8"?>
<p:tagLst xmlns:a="http://schemas.openxmlformats.org/drawingml/2006/main" xmlns:r="http://schemas.openxmlformats.org/officeDocument/2006/relationships" xmlns:p="http://schemas.openxmlformats.org/presentationml/2006/main">
  <p:tag name="OUTPUTDPI" val="1200"/>
  <p:tag name="ORIGINALHEIGHT" val="110.2362"/>
  <p:tag name="ORIGINALWIDTH" val="288.7139"/>
  <p:tag name="LATEXADDIN" val="\documentclass{article}&#10;\usepackage{amsmath}&#10;\pagestyle{empty}&#10;\begin{document}&#10;&#10;&#10;$\gamma=1$&#10;&#10;\end{document}"/>
  <p:tag name="IGUANATEXSIZE" val="20"/>
  <p:tag name="IGUANATEXCURSOR" val="91"/>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1\rangle$&#10;&#10;\end{document}"/>
  <p:tag name="IGUANATEXSIZE" val="20"/>
  <p:tag name="IGUANATEXCURSOR" val="92"/>
  <p:tag name="TRANSPARENCY" val="True"/>
  <p:tag name="FILENAME" val=""/>
  <p:tag name="INPUTTYPE" val="0"/>
  <p:tag name="LATEXENGINEID" val="0"/>
  <p:tag name="TEMPFOLDER" val="c:\temp\"/>
</p:tagLst>
</file>

<file path=ppt/tags/tag170.xml><?xml version="1.0" encoding="utf-8"?>
<p:tagLst xmlns:a="http://schemas.openxmlformats.org/drawingml/2006/main" xmlns:r="http://schemas.openxmlformats.org/officeDocument/2006/relationships" xmlns:p="http://schemas.openxmlformats.org/presentationml/2006/main">
  <p:tag name="OUTPUTDPI" val="1200"/>
  <p:tag name="ORIGINALHEIGHT" val="104.237"/>
  <p:tag name="ORIGINALWIDTH" val="1180.352"/>
  <p:tag name="LATEXADDIN" val="\documentclass{article}&#10;\usepackage{amsmath}&#10;\pagestyle{empty}&#10;\begin{document}&#10;&#10;&#10;$\omega_0=3.1172 + i 0.19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171.xml><?xml version="1.0" encoding="utf-8"?>
<p:tagLst xmlns:a="http://schemas.openxmlformats.org/drawingml/2006/main" xmlns:r="http://schemas.openxmlformats.org/officeDocument/2006/relationships" xmlns:p="http://schemas.openxmlformats.org/presentationml/2006/main">
  <p:tag name="OUTPUTDPI" val="1200"/>
  <p:tag name="ORIGINALHEIGHT" val="95.23811"/>
  <p:tag name="ORIGINALWIDTH" val="1208.099"/>
  <p:tag name="LATEXADDIN" val="\documentclass{article}&#10;\usepackage{amsmath}&#10;\pagestyle{empty}&#10;\begin{document}&#10;&#10;&#10;$\kappa= -0.2606 + i 0.0475$&#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ags/tag172.xml><?xml version="1.0" encoding="utf-8"?>
<p:tagLst xmlns:a="http://schemas.openxmlformats.org/drawingml/2006/main" xmlns:r="http://schemas.openxmlformats.org/officeDocument/2006/relationships" xmlns:p="http://schemas.openxmlformats.org/presentationml/2006/main">
  <p:tag name="ORIGINALHEIGHT" val="110.2362"/>
  <p:tag name="ORIGINALWIDTH" val="385.4518"/>
  <p:tag name="OUTPUTDPI" val="1200"/>
  <p:tag name="LATEXADDIN" val="\documentclass{article}&#10;\usepackage{amsmath}&#10;\pagestyle{empty}&#10;\begin{document}&#10;&#10;&#10;$\gamma=0.1$&#10;&#10;\end{document}"/>
  <p:tag name="IGUANATEXSIZE" val="20"/>
  <p:tag name="IGUANATEXCURSOR" val="93"/>
  <p:tag name="TRANSPARENCY" val="True"/>
  <p:tag name="FILENAME" val=""/>
  <p:tag name="INPUTTYPE" val="0"/>
  <p:tag name="LATEXENGINEID" val="0"/>
  <p:tag name="TEMPFOLDER" val="c:\temp\"/>
</p:tagLst>
</file>

<file path=ppt/tags/tag173.xml><?xml version="1.0" encoding="utf-8"?>
<p:tagLst xmlns:a="http://schemas.openxmlformats.org/drawingml/2006/main" xmlns:r="http://schemas.openxmlformats.org/officeDocument/2006/relationships" xmlns:p="http://schemas.openxmlformats.org/presentationml/2006/main">
  <p:tag name="OUTPUTDPI" val="1200"/>
  <p:tag name="ORIGINALHEIGHT" val="110.2362"/>
  <p:tag name="ORIGINALWIDTH" val="356.2054"/>
  <p:tag name="LATEXADDIN" val="\documentclass{article}&#10;\usepackage{amsmath}&#10;\pagestyle{empty}&#10;\begin{document}&#10;&#10;&#10;$\gamma=10$&#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174.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1\rangle$&#10;&#10;\end{document}"/>
  <p:tag name="IGUANATEXSIZE" val="20"/>
  <p:tag name="IGUANATEXCURSOR" val="92"/>
  <p:tag name="TRANSPARENCY" val="True"/>
  <p:tag name="FILENAME" val=""/>
  <p:tag name="INPUTTYPE" val="0"/>
  <p:tag name="LATEXENGINEID" val="0"/>
  <p:tag name="TEMPFOLDER" val="c:\temp\"/>
</p:tagLst>
</file>

<file path=ppt/tags/tag175.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2\rangle$&#10;&#10;\end{document}"/>
  <p:tag name="IGUANATEXSIZE" val="20"/>
  <p:tag name="IGUANATEXCURSOR" val="85"/>
  <p:tag name="TRANSPARENCY" val="True"/>
  <p:tag name="FILENAME" val=""/>
  <p:tag name="INPUTTYPE" val="0"/>
  <p:tag name="LATEXENGINEID" val="0"/>
  <p:tag name="TEMPFOLDER" val="c:\temp\"/>
</p:tagLst>
</file>

<file path=ppt/tags/tag17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9.9775"/>
  <p:tag name="LATEXADDIN" val="\documentclass{article}&#10;\usepackage{amsmath}&#10;\pagestyle{empty}&#10;\begin{document}&#10;&#10;&#10;$|10\rangle$&#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177.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1.49228"/>
  <p:tag name="LATEXADDIN" val="\documentclass{article}&#10;\usepackage{amsmath}&#10;\pagestyle{empty}&#10;\begin{document}&#10;&#10;&#10;$\kappa$&#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78.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179.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18.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2\rangle$&#10;&#10;\end{document}"/>
  <p:tag name="IGUANATEXSIZE" val="20"/>
  <p:tag name="IGUANATEXCURSOR" val="85"/>
  <p:tag name="TRANSPARENCY" val="True"/>
  <p:tag name="FILENAME" val=""/>
  <p:tag name="INPUTTYPE" val="0"/>
  <p:tag name="LATEXENGINEID" val="0"/>
  <p:tag name="TEMPFOLDER" val="c:\temp\"/>
</p:tagLst>
</file>

<file path=ppt/tags/tag19.xml><?xml version="1.0" encoding="utf-8"?>
<p:tagLst xmlns:a="http://schemas.openxmlformats.org/drawingml/2006/main" xmlns:r="http://schemas.openxmlformats.org/officeDocument/2006/relationships" xmlns:p="http://schemas.openxmlformats.org/presentationml/2006/main">
  <p:tag name="ORIGINALHEIGHT" val="125.2343"/>
  <p:tag name="ORIGINALWIDTH" val="169.4788"/>
  <p:tag name="OUTPUTDPI" val="1200"/>
  <p:tag name="LATEXADDIN" val="\documentclass{article}&#10;\usepackage{amsmath}&#10;\pagestyle{empty}&#10;\begin{document}&#10;&#10;&#10;$|N\rangle$&#10;&#10;\end{document}"/>
  <p:tag name="IGUANATEXSIZE" val="20"/>
  <p:tag name="IGUANATEXCURSOR" val="85"/>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323.2096"/>
  <p:tag name="ORIGINALWIDTH" val="2092.989"/>
  <p:tag name="OUTPUTDPI" val="1200"/>
  <p:tag name="LATEXADDIN" val="\documentclass{article}&#10;\usepackage{amsmath}&#10;\pagestyle{empty}&#10;\begin{document}&#10;&#10;\begin{equation}&#10;\Delta(E)=\sum_{c}\mathcal{P}\mathcal{V}\int{dE'\frac{A_{m}^{c}(E'){A_{n}^{c}}^{*}(E')}{E-E'}} \nonumber&#10;\end{equation}&#10;&#10;\end{document}"/>
  <p:tag name="IGUANATEXSIZE" val="20"/>
  <p:tag name="IGUANATEXCURSOR" val="192"/>
  <p:tag name="TRANSPARENCY" val="True"/>
  <p:tag name="FILENAME" val=""/>
  <p:tag name="INPUTTYPE" val="0"/>
  <p:tag name="LATEXENGINEID" val="0"/>
  <p:tag name="TEMPFOLDER" val="c:\temp\"/>
</p:tagLst>
</file>

<file path=ppt/tags/tag20.xml><?xml version="1.0" encoding="utf-8"?>
<p:tagLst xmlns:a="http://schemas.openxmlformats.org/drawingml/2006/main" xmlns:r="http://schemas.openxmlformats.org/officeDocument/2006/relationships" xmlns:p="http://schemas.openxmlformats.org/presentationml/2006/main">
  <p:tag name="ORIGINALHEIGHT" val="70.49118"/>
  <p:tag name="ORIGINALWIDTH" val="121.4848"/>
  <p:tag name="OUTPUTDPI" val="1200"/>
  <p:tag name="LATEXADDIN" val="\documentclass{article}&#10;\usepackage{amsmath}&#10;\pagestyle{empty}&#10;\begin{document}&#10;&#10;&#10;$e^{-}$&#10;&#10;\end{document}"/>
  <p:tag name="IGUANATEXSIZE" val="20"/>
  <p:tag name="IGUANATEXCURSOR" val="87"/>
  <p:tag name="TRANSPARENCY" val="True"/>
  <p:tag name="FILENAME" val=""/>
  <p:tag name="INPUTTYPE" val="0"/>
  <p:tag name="LATEXENGINEID" val="0"/>
  <p:tag name="TEMPFOLDER" val="c:\temp\"/>
</p:tagLst>
</file>

<file path=ppt/tags/tag21.xml><?xml version="1.0" encoding="utf-8"?>
<p:tagLst xmlns:a="http://schemas.openxmlformats.org/drawingml/2006/main" xmlns:r="http://schemas.openxmlformats.org/officeDocument/2006/relationships" xmlns:p="http://schemas.openxmlformats.org/presentationml/2006/main">
  <p:tag name="ORIGINALHEIGHT" val="78.74016"/>
  <p:tag name="ORIGINALWIDTH" val="38.99512"/>
  <p:tag name="OUTPUTDPI" val="1200"/>
  <p:tag name="LATEXADDIN" val="\documentclass{article}&#10;\usepackage{amsmath}&#10;\pagestyle{empty}&#10;\begin{document}&#10;&#10;&#10;$t$&#10;&#10;\end{document}"/>
  <p:tag name="IGUANATEXSIZE" val="20"/>
  <p:tag name="IGUANATEXCURSOR" val="84"/>
  <p:tag name="TRANSPARENCY" val="True"/>
  <p:tag name="FILENAME" val=""/>
  <p:tag name="INPUTTYPE" val="0"/>
  <p:tag name="LATEXENGINEID" val="0"/>
  <p:tag name="TEMPFOLDER" val="c:\temp\"/>
</p:tagLst>
</file>

<file path=ppt/tags/tag22.xml><?xml version="1.0" encoding="utf-8"?>
<p:tagLst xmlns:a="http://schemas.openxmlformats.org/drawingml/2006/main" xmlns:r="http://schemas.openxmlformats.org/officeDocument/2006/relationships" xmlns:p="http://schemas.openxmlformats.org/presentationml/2006/main">
  <p:tag name="ORIGINALHEIGHT" val="78.74016"/>
  <p:tag name="ORIGINALWIDTH" val="38.99512"/>
  <p:tag name="OUTPUTDPI" val="1200"/>
  <p:tag name="LATEXADDIN" val="\documentclass{article}&#10;\usepackage{amsmath}&#10;\pagestyle{empty}&#10;\begin{document}&#10;&#10;&#10;$t$&#10;&#10;\end{document}"/>
  <p:tag name="IGUANATEXSIZE" val="20"/>
  <p:tag name="IGUANATEXCURSOR" val="84"/>
  <p:tag name="TRANSPARENCY" val="True"/>
  <p:tag name="FILENAME" val=""/>
  <p:tag name="INPUTTYPE" val="0"/>
  <p:tag name="LATEXENGINEID" val="0"/>
  <p:tag name="TEMPFOLDER" val="c:\temp\"/>
</p:tagLst>
</file>

<file path=ppt/tags/tag23.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24.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25.xml><?xml version="1.0" encoding="utf-8"?>
<p:tagLst xmlns:a="http://schemas.openxmlformats.org/drawingml/2006/main" xmlns:r="http://schemas.openxmlformats.org/officeDocument/2006/relationships" xmlns:p="http://schemas.openxmlformats.org/presentationml/2006/main">
  <p:tag name="ORIGINALHEIGHT" val="125.2343"/>
  <p:tag name="ORIGINALWIDTH" val="383.9521"/>
  <p:tag name="OUTPUTDPI" val="1200"/>
  <p:tag name="LATEXADDIN" val="\documentclass{article}&#10;\usepackage{amsmath}&#10;\pagestyle{empty}&#10;\begin{document}&#10;&#10;&#10;$|N-1\rangle$&#10;&#10;\end{document}"/>
  <p:tag name="IGUANATEXSIZE" val="20"/>
  <p:tag name="IGUANATEXCURSOR" val="87"/>
  <p:tag name="TRANSPARENCY" val="True"/>
  <p:tag name="FILENAME" val=""/>
  <p:tag name="INPUTTYPE" val="0"/>
  <p:tag name="LATEXENGINEID" val="0"/>
  <p:tag name="TEMPFOLDER" val="c:\temp\"/>
</p:tagLst>
</file>

<file path=ppt/tags/tag26.xml><?xml version="1.0" encoding="utf-8"?>
<p:tagLst xmlns:a="http://schemas.openxmlformats.org/drawingml/2006/main" xmlns:r="http://schemas.openxmlformats.org/officeDocument/2006/relationships" xmlns:p="http://schemas.openxmlformats.org/presentationml/2006/main">
  <p:tag name="ORIGINALHEIGHT" val="154.4807"/>
  <p:tag name="ORIGINALWIDTH" val="593.1758"/>
  <p:tag name="OUTPUTDPI" val="1200"/>
  <p:tag name="LATEXADDIN" val="\documentclass{article}&#10;\usepackage{amsmath}&#10;\pagestyle{empty}&#10;\begin{document}&#10;&#10;\begin{equation}&#10;\hat{\mathcal{H}}_{eff}(E)= \nonumber&#10;\end{equation}&#10;&#10;\end{document}"/>
  <p:tag name="IGUANATEXSIZE" val="20"/>
  <p:tag name="IGUANATEXCURSOR" val="125"/>
  <p:tag name="TRANSPARENCY" val="True"/>
  <p:tag name="FILENAME" val=""/>
  <p:tag name="INPUTTYPE" val="0"/>
  <p:tag name="LATEXENGINEID" val="0"/>
  <p:tag name="TEMPFOLDER" val="c:\temp\"/>
</p:tagLst>
</file>

<file path=ppt/tags/tag27.xml><?xml version="1.0" encoding="utf-8"?>
<p:tagLst xmlns:a="http://schemas.openxmlformats.org/drawingml/2006/main" xmlns:r="http://schemas.openxmlformats.org/officeDocument/2006/relationships" xmlns:p="http://schemas.openxmlformats.org/presentationml/2006/main">
  <p:tag name="ORIGINALHEIGHT" val="832.3959"/>
  <p:tag name="ORIGINALWIDTH" val="2065.242"/>
  <p:tag name="OUTPUTDPI" val="1200"/>
  <p:tag name="LATEXADDIN" val="\documentclass{article}&#10;\usepackage{amsmath}&#10;\pagestyle{empty}&#10;\begin{document}&#10;\[&#10;\begin{bmatrix}&#10;    -\frac{i}{2}\gamma+\epsilon &amp; t &amp; 0 &amp; \dots &amp; 0 &amp; 0 \\&#10;    t &amp; \epsilon &amp; t &amp; \dots &amp; 0 &amp; 0 \\&#10;    0 &amp; t &amp; \epsilon &amp; t &amp; \dots &amp; 0  \\&#10;    \vdots &amp; \vdots &amp; \vdots &amp; \ddots &amp; \vdots &amp; \vdots \\&#10;    0 &amp; 0 &amp; 0 &amp; \dots &amp; t &amp; -\frac{i}{2}\gamma+\epsilon &#10;\end{bmatrix}&#10;\]&#10;\end{document}"/>
  <p:tag name="IGUANATEXSIZE" val="20"/>
  <p:tag name="IGUANATEXCURSOR" val="235"/>
  <p:tag name="TRANSPARENCY" val="True"/>
  <p:tag name="FILENAME" val=""/>
  <p:tag name="INPUTTYPE" val="0"/>
  <p:tag name="LATEXENGINEID" val="0"/>
  <p:tag name="TEMPFOLDER" val="c:\temp\"/>
</p:tagLst>
</file>

<file path=ppt/tags/tag28.xml><?xml version="1.0" encoding="utf-8"?>
<p:tagLst xmlns:a="http://schemas.openxmlformats.org/drawingml/2006/main" xmlns:r="http://schemas.openxmlformats.org/officeDocument/2006/relationships" xmlns:p="http://schemas.openxmlformats.org/presentationml/2006/main">
  <p:tag name="ORIGINALHEIGHT" val="251.2186"/>
  <p:tag name="ORIGINALWIDTH" val="707.1617"/>
  <p:tag name="OUTPUTDPI" val="1200"/>
  <p:tag name="LATEXADDIN" val="\documentclass{article}&#10;\usepackage{amsmath}&#10;\pagestyle{empty}&#10;\begin{document}&#10;&#10;\begin{equation}&#10;\mathcal{E}=\mathcal{E}_r-\frac{i}{2}\Gamma. \nonumber&#10;\end{equation}&#10;&#10;\end{document}"/>
  <p:tag name="IGUANATEXSIZE" val="20"/>
  <p:tag name="IGUANATEXCURSOR" val="142"/>
  <p:tag name="TRANSPARENCY" val="True"/>
  <p:tag name="FILENAME" val=""/>
  <p:tag name="INPUTTYPE" val="0"/>
  <p:tag name="LATEXENGINEID" val="0"/>
  <p:tag name="TEMPFOLDER" val="c:\temp\"/>
</p:tagLst>
</file>

<file path=ppt/tags/tag29.xml><?xml version="1.0" encoding="utf-8"?>
<p:tagLst xmlns:a="http://schemas.openxmlformats.org/drawingml/2006/main" xmlns:r="http://schemas.openxmlformats.org/officeDocument/2006/relationships" xmlns:p="http://schemas.openxmlformats.org/presentationml/2006/main">
  <p:tag name="ORIGINALHEIGHT" val="85.48929"/>
  <p:tag name="ORIGINALWIDTH" val="68.99142"/>
  <p:tag name="OUTPUTDPI" val="1200"/>
  <p:tag name="LATEXADDIN" val="\documentclass{article}&#10;\usepackage{amsmath}&#10;\pagestyle{empty}&#10;\begin{document}&#10;&#10;\begin{equation}&#10;\Gamma \nonumber&#10;\end{equation}&#10;&#10;\end{document}"/>
  <p:tag name="IGUANATEXSIZE" val="20"/>
  <p:tag name="IGUANATEXCURSOR" val="104"/>
  <p:tag name="TRANSPARENCY" val="True"/>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149.2313"/>
  <p:tag name="ORIGINALWIDTH" val="1106.112"/>
  <p:tag name="OUTPUTDPI" val="1200"/>
  <p:tag name="LATEXADDIN" val="\documentclass{article}&#10;\usepackage{amsmath}&#10;\pagestyle{empty}&#10;\begin{document}&#10;&#10;$A_{n}^{c}(E)=\langle n|\hat{H}|c,E\rangle$.&#10;&#10;&#10;\end{document}"/>
  <p:tag name="IGUANATEXSIZE" val="20"/>
  <p:tag name="IGUANATEXCURSOR" val="116"/>
  <p:tag name="TRANSPARENCY" val="True"/>
  <p:tag name="FILENAME" val=""/>
  <p:tag name="INPUTTYPE" val="0"/>
  <p:tag name="LATEXENGINEID" val="0"/>
  <p:tag name="TEMPFOLDER" val="c:\temp\"/>
</p:tagLst>
</file>

<file path=ppt/tags/tag30.xml><?xml version="1.0" encoding="utf-8"?>
<p:tagLst xmlns:a="http://schemas.openxmlformats.org/drawingml/2006/main" xmlns:r="http://schemas.openxmlformats.org/officeDocument/2006/relationships" xmlns:p="http://schemas.openxmlformats.org/presentationml/2006/main">
  <p:tag name="ORIGINALHEIGHT" val="107.2366"/>
  <p:tag name="ORIGINALWIDTH" val="107.9865"/>
  <p:tag name="OUTPUTDPI" val="1200"/>
  <p:tag name="LATEXADDIN" val="\documentclass{article}&#10;\usepackage{amsmath}&#10;\pagestyle{empty}&#10;\begin{document}&#10;&#10;\begin{equation}&#10;\mathcal{E}_r \nonumber&#10;\end{equation}&#10;&#10;\end{document}"/>
  <p:tag name="IGUANATEXSIZE" val="20"/>
  <p:tag name="IGUANATEXCURSOR" val="99"/>
  <p:tag name="TRANSPARENCY" val="True"/>
  <p:tag name="FILENAME" val=""/>
  <p:tag name="INPUTTYPE" val="0"/>
  <p:tag name="LATEXENGINEID" val="0"/>
  <p:tag name="TEMPFOLDER" val="c:\temp\"/>
</p:tagLst>
</file>

<file path=ppt/tags/tag31.xml><?xml version="1.0" encoding="utf-8"?>
<p:tagLst xmlns:a="http://schemas.openxmlformats.org/drawingml/2006/main" xmlns:r="http://schemas.openxmlformats.org/officeDocument/2006/relationships" xmlns:p="http://schemas.openxmlformats.org/presentationml/2006/main">
  <p:tag name="ORIGINALHEIGHT" val="110.2362"/>
  <p:tag name="ORIGINALWIDTH" val="385.4518"/>
  <p:tag name="OUTPUTDPI" val="1200"/>
  <p:tag name="LATEXADDIN" val="\documentclass{article}&#10;\usepackage{amsmath}&#10;\pagestyle{empty}&#10;\begin{document}&#10;&#10;&#10;$\gamma=0.1$&#10;&#10;\end{document}"/>
  <p:tag name="IGUANATEXSIZE" val="20"/>
  <p:tag name="IGUANATEXCURSOR" val="93"/>
  <p:tag name="TRANSPARENCY" val="True"/>
  <p:tag name="FILENAME" val=""/>
  <p:tag name="INPUTTYPE" val="0"/>
  <p:tag name="LATEXENGINEID" val="0"/>
  <p:tag name="TEMPFOLDER" val="c:\temp\"/>
</p:tagLst>
</file>

<file path=ppt/tags/tag32.xml><?xml version="1.0" encoding="utf-8"?>
<p:tagLst xmlns:a="http://schemas.openxmlformats.org/drawingml/2006/main" xmlns:r="http://schemas.openxmlformats.org/officeDocument/2006/relationships" xmlns:p="http://schemas.openxmlformats.org/presentationml/2006/main">
  <p:tag name="ORIGINALHEIGHT" val="74.29449"/>
  <p:tag name="ORIGINALWIDTH" val="720.0347"/>
  <p:tag name="OUTPUTDPI" val="1200"/>
  <p:tag name="LATEXADDIN" val="\documentclass{article}&#10;\usepackage{amsmath}&#10;\pagestyle{empty}&#10;\begin{document}&#10;&#10;\begin{equation}&#10;Z^{L \rightarrow R}(E)= A_{1}^{L}\left( \frac{1}{E-\mathcal{H}_{eff}} \right)_{1,N} A^{R}_{N}=\frac{\left(\gamma/t\right)}{\Pi_{r=1}^{N} [(E-\mathcal{E}_{r})/t]},   \nonumber&#10;\end{equation}&#10;&#10;\end{document}"/>
  <p:tag name="IGUANATEXSIZE" val="20"/>
  <p:tag name="IGUANATEXCURSOR" val="126"/>
  <p:tag name="TRANSPARENCY" val="True"/>
  <p:tag name="FILENAME" val=""/>
  <p:tag name="INPUTTYPE" val="0"/>
  <p:tag name="LATEXENGINEID" val="0"/>
  <p:tag name="TEMPFOLDER" val="c:\temp\"/>
</p:tagLst>
</file>

<file path=ppt/tags/tag33.xml><?xml version="1.0" encoding="utf-8"?>
<p:tagLst xmlns:a="http://schemas.openxmlformats.org/drawingml/2006/main" xmlns:r="http://schemas.openxmlformats.org/officeDocument/2006/relationships" xmlns:p="http://schemas.openxmlformats.org/presentationml/2006/main">
  <p:tag name="ORIGINALHEIGHT" val="142.4822"/>
  <p:tag name="ORIGINALWIDTH" val="1137.608"/>
  <p:tag name="OUTPUTDPI" val="1200"/>
  <p:tag name="LATEXADDIN" val="\documentclass{article}&#10;\usepackage{amsmath}&#10;\pagestyle{empty}&#10;\begin{document}&#10;&#10;\begin{equation}&#10;T^{L \rightarrow R} (E)=|Z(E)|^{2}. \nonumber&#10;\end{equation}&#10;\end{document}"/>
  <p:tag name="IGUANATEXSIZE" val="20"/>
  <p:tag name="IGUANATEXCURSOR" val="133"/>
  <p:tag name="TRANSPARENCY" val="True"/>
  <p:tag name="FILENAME" val=""/>
  <p:tag name="INPUTTYPE" val="0"/>
  <p:tag name="LATEXENGINEID" val="0"/>
  <p:tag name="TEMPFOLDER" val="c:\temp\"/>
</p:tagLst>
</file>

<file path=ppt/tags/tag34.xml><?xml version="1.0" encoding="utf-8"?>
<p:tagLst xmlns:a="http://schemas.openxmlformats.org/drawingml/2006/main" xmlns:r="http://schemas.openxmlformats.org/officeDocument/2006/relationships" xmlns:p="http://schemas.openxmlformats.org/presentationml/2006/main">
  <p:tag name="ORIGINALHEIGHT" val="108.7364"/>
  <p:tag name="ORIGINALWIDTH" val="1127.859"/>
  <p:tag name="OUTPUTDPI" val="1200"/>
  <p:tag name="LATEXADDIN" val="\documentclass{article}&#10;\usepackage{amsmath}&#10;\pagestyle{empty}&#10;\begin{document}&#10;&#10;&#10;$N=10$, $\epsilon=0$, $t=1$.&#10;&#10;\end{document}"/>
  <p:tag name="IGUANATEXSIZE" val="20"/>
  <p:tag name="IGUANATEXCURSOR" val="109"/>
  <p:tag name="TRANSPARENCY" val="True"/>
  <p:tag name="FILENAME" val=""/>
  <p:tag name="INPUTTYPE" val="0"/>
  <p:tag name="LATEXENGINEID" val="0"/>
  <p:tag name="TEMPFOLDER" val="c:\temp\"/>
</p:tagLst>
</file>

<file path=ppt/tags/tag35.xml><?xml version="1.0" encoding="utf-8"?>
<p:tagLst xmlns:a="http://schemas.openxmlformats.org/drawingml/2006/main" xmlns:r="http://schemas.openxmlformats.org/officeDocument/2006/relationships" xmlns:p="http://schemas.openxmlformats.org/presentationml/2006/main">
  <p:tag name="ORIGINALHEIGHT" val="84.73945"/>
  <p:tag name="ORIGINALWIDTH" val="91.48859"/>
  <p:tag name="OUTPUTDPI" val="1200"/>
  <p:tag name="LATEXADDIN" val="\documentclass{article}&#10;\usepackage{amsmath}&#10;\pagestyle{empty}&#10;\begin{document}&#10;&#10;&#10;$E$&#10;&#10;\end{document}"/>
  <p:tag name="IGUANATEXSIZE" val="20"/>
  <p:tag name="IGUANATEXCURSOR" val="85"/>
  <p:tag name="TRANSPARENCY" val="True"/>
  <p:tag name="FILENAME" val=""/>
  <p:tag name="INPUTTYPE" val="0"/>
  <p:tag name="LATEXENGINEID" val="0"/>
  <p:tag name="TEMPFOLDER" val="c:\temp\"/>
</p:tagLst>
</file>

<file path=ppt/tags/tag36.xml><?xml version="1.0" encoding="utf-8"?>
<p:tagLst xmlns:a="http://schemas.openxmlformats.org/drawingml/2006/main" xmlns:r="http://schemas.openxmlformats.org/officeDocument/2006/relationships" xmlns:p="http://schemas.openxmlformats.org/presentationml/2006/main">
  <p:tag name="ORIGINALHEIGHT" val="123.7346"/>
  <p:tag name="ORIGINALWIDTH" val="271.4661"/>
  <p:tag name="OUTPUTDPI" val="1200"/>
  <p:tag name="LATEXADDIN" val="\documentclass{article}&#10;\usepackage{amsmath}&#10;\pagestyle{empty}&#10;\begin{document}&#10;&#10;&#10;$T(E)$&#10;&#10;\end{document}"/>
  <p:tag name="IGUANATEXSIZE" val="20"/>
  <p:tag name="IGUANATEXCURSOR" val="87"/>
  <p:tag name="TRANSPARENCY" val="True"/>
  <p:tag name="FILENAME" val=""/>
  <p:tag name="INPUTTYPE" val="0"/>
  <p:tag name="LATEXENGINEID" val="0"/>
  <p:tag name="TEMPFOLDER" val="c:\temp\"/>
</p:tagLst>
</file>

<file path=ppt/tags/tag37.xml><?xml version="1.0" encoding="utf-8"?>
<p:tagLst xmlns:a="http://schemas.openxmlformats.org/drawingml/2006/main" xmlns:r="http://schemas.openxmlformats.org/officeDocument/2006/relationships" xmlns:p="http://schemas.openxmlformats.org/presentationml/2006/main">
  <p:tag name="ORIGINALHEIGHT" val="110.2362"/>
  <p:tag name="ORIGINALWIDTH" val="385.4518"/>
  <p:tag name="OUTPUTDPI" val="1200"/>
  <p:tag name="LATEXADDIN" val="\documentclass{article}&#10;\usepackage{amsmath}&#10;\pagestyle{empty}&#10;\begin{document}&#10;&#10;&#10;$\gamma=0.1$&#10;&#10;\end{document}"/>
  <p:tag name="IGUANATEXSIZE" val="20"/>
  <p:tag name="IGUANATEXCURSOR" val="93"/>
  <p:tag name="TRANSPARENCY" val="True"/>
  <p:tag name="FILENAME" val=""/>
  <p:tag name="INPUTTYPE" val="0"/>
  <p:tag name="LATEXENGINEID" val="0"/>
  <p:tag name="TEMPFOLDER" val="c:\temp\"/>
</p:tagLst>
</file>

<file path=ppt/tags/tag38.xml><?xml version="1.0" encoding="utf-8"?>
<p:tagLst xmlns:a="http://schemas.openxmlformats.org/drawingml/2006/main" xmlns:r="http://schemas.openxmlformats.org/officeDocument/2006/relationships" xmlns:p="http://schemas.openxmlformats.org/presentationml/2006/main">
  <p:tag name="ORIGINALHEIGHT" val="110.2362"/>
  <p:tag name="ORIGINALWIDTH" val="389.2013"/>
  <p:tag name="OUTPUTDPI" val="1200"/>
  <p:tag name="LATEXADDIN" val="\documentclass{article}&#10;\usepackage{amsmath}&#10;\pagestyle{empty}&#10;\begin{document}&#10;&#10;&#10;$\gamma=1.5$&#10;&#10;\end{document}"/>
  <p:tag name="IGUANATEXSIZE" val="20"/>
  <p:tag name="IGUANATEXCURSOR" val="93"/>
  <p:tag name="TRANSPARENCY" val="True"/>
  <p:tag name="FILENAME" val=""/>
  <p:tag name="INPUTTYPE" val="0"/>
  <p:tag name="LATEXENGINEID" val="0"/>
  <p:tag name="TEMPFOLDER" val="c:\temp\"/>
</p:tagLst>
</file>

<file path=ppt/tags/tag39.xml><?xml version="1.0" encoding="utf-8"?>
<p:tagLst xmlns:a="http://schemas.openxmlformats.org/drawingml/2006/main" xmlns:r="http://schemas.openxmlformats.org/officeDocument/2006/relationships" xmlns:p="http://schemas.openxmlformats.org/presentationml/2006/main">
  <p:tag name="ORIGINALHEIGHT" val="110.2362"/>
  <p:tag name="ORIGINALWIDTH" val="356.2055"/>
  <p:tag name="OUTPUTDPI" val="1200"/>
  <p:tag name="LATEXADDIN" val="\documentclass{article}&#10;\usepackage{amsmath}&#10;\pagestyle{empty}&#10;\begin{document}&#10;&#10;&#10;$\gamma=10$&#10;&#10;\end{document}"/>
  <p:tag name="IGUANATEXSIZE" val="20"/>
  <p:tag name="IGUANATEXCURSOR" val="92"/>
  <p:tag name="TRANSPARENCY" val="True"/>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285.7143"/>
  <p:tag name="ORIGINALWIDTH" val="1691.788"/>
  <p:tag name="OUTPUTDPI" val="1200"/>
  <p:tag name="LATEXADDIN" val="\documentclass{article}&#10;\usepackage{amsmath}&#10;\pagestyle{empty}&#10;\begin{document}&#10;&#10;\begin{equation}&#10;W(E)=2 \pi \sum_{c_{open}} A_{m}^{c}(E){A_{n}^{c}}^{*}(E) \nonumber&#10;\end{equation}&#10;&#10;\end{document}"/>
  <p:tag name="IGUANATEXSIZE" val="20"/>
  <p:tag name="IGUANATEXCURSOR" val="117"/>
  <p:tag name="TRANSPARENCY" val="True"/>
  <p:tag name="FILENAME" val=""/>
  <p:tag name="INPUTTYPE" val="0"/>
  <p:tag name="LATEXENGINEID" val="0"/>
  <p:tag name="TEMPFOLDER" val="c:\temp\"/>
</p:tagLst>
</file>

<file path=ppt/tags/tag40.xml><?xml version="1.0" encoding="utf-8"?>
<p:tagLst xmlns:a="http://schemas.openxmlformats.org/drawingml/2006/main" xmlns:r="http://schemas.openxmlformats.org/officeDocument/2006/relationships" xmlns:p="http://schemas.openxmlformats.org/presentationml/2006/main">
  <p:tag name="ORIGINALHEIGHT" val="123.7346"/>
  <p:tag name="ORIGINALWIDTH" val="271.4661"/>
  <p:tag name="OUTPUTDPI" val="1200"/>
  <p:tag name="LATEXADDIN" val="\documentclass{article}&#10;\usepackage{amsmath}&#10;\pagestyle{empty}&#10;\begin{document}&#10;&#10;&#10;$T(E)$&#10;&#10;\end{document}"/>
  <p:tag name="IGUANATEXSIZE" val="20"/>
  <p:tag name="IGUANATEXCURSOR" val="87"/>
  <p:tag name="TRANSPARENCY" val="True"/>
  <p:tag name="FILENAME" val=""/>
  <p:tag name="INPUTTYPE" val="0"/>
  <p:tag name="LATEXENGINEID" val="0"/>
  <p:tag name="TEMPFOLDER" val="c:\temp\"/>
</p:tagLst>
</file>

<file path=ppt/tags/tag41.xml><?xml version="1.0" encoding="utf-8"?>
<p:tagLst xmlns:a="http://schemas.openxmlformats.org/drawingml/2006/main" xmlns:r="http://schemas.openxmlformats.org/officeDocument/2006/relationships" xmlns:p="http://schemas.openxmlformats.org/presentationml/2006/main">
  <p:tag name="ORIGINALHEIGHT" val="123.7346"/>
  <p:tag name="ORIGINALWIDTH" val="271.4661"/>
  <p:tag name="OUTPUTDPI" val="1200"/>
  <p:tag name="LATEXADDIN" val="\documentclass{article}&#10;\usepackage{amsmath}&#10;\pagestyle{empty}&#10;\begin{document}&#10;&#10;&#10;$T(E)$&#10;&#10;\end{document}"/>
  <p:tag name="IGUANATEXSIZE" val="20"/>
  <p:tag name="IGUANATEXCURSOR" val="87"/>
  <p:tag name="TRANSPARENCY" val="True"/>
  <p:tag name="FILENAME" val=""/>
  <p:tag name="INPUTTYPE" val="0"/>
  <p:tag name="LATEXENGINEID" val="0"/>
  <p:tag name="TEMPFOLDER" val="c:\temp\"/>
</p:tagLst>
</file>

<file path=ppt/tags/tag42.xml><?xml version="1.0" encoding="utf-8"?>
<p:tagLst xmlns:a="http://schemas.openxmlformats.org/drawingml/2006/main" xmlns:r="http://schemas.openxmlformats.org/officeDocument/2006/relationships" xmlns:p="http://schemas.openxmlformats.org/presentationml/2006/main">
  <p:tag name="ORIGINALHEIGHT" val="84.73945"/>
  <p:tag name="ORIGINALWIDTH" val="91.48859"/>
  <p:tag name="OUTPUTDPI" val="1200"/>
  <p:tag name="LATEXADDIN" val="\documentclass{article}&#10;\usepackage{amsmath}&#10;\pagestyle{empty}&#10;\begin{document}&#10;&#10;&#10;$E$&#10;&#10;\end{document}"/>
  <p:tag name="IGUANATEXSIZE" val="20"/>
  <p:tag name="IGUANATEXCURSOR" val="85"/>
  <p:tag name="TRANSPARENCY" val="True"/>
  <p:tag name="FILENAME" val=""/>
  <p:tag name="INPUTTYPE" val="0"/>
  <p:tag name="LATEXENGINEID" val="0"/>
  <p:tag name="TEMPFOLDER" val="c:\temp\"/>
</p:tagLst>
</file>

<file path=ppt/tags/tag43.xml><?xml version="1.0" encoding="utf-8"?>
<p:tagLst xmlns:a="http://schemas.openxmlformats.org/drawingml/2006/main" xmlns:r="http://schemas.openxmlformats.org/officeDocument/2006/relationships" xmlns:p="http://schemas.openxmlformats.org/presentationml/2006/main">
  <p:tag name="ORIGINALHEIGHT" val="84.73945"/>
  <p:tag name="ORIGINALWIDTH" val="91.48859"/>
  <p:tag name="OUTPUTDPI" val="1200"/>
  <p:tag name="LATEXADDIN" val="\documentclass{article}&#10;\usepackage{amsmath}&#10;\pagestyle{empty}&#10;\begin{document}&#10;&#10;&#10;$E$&#10;&#10;\end{document}"/>
  <p:tag name="IGUANATEXSIZE" val="20"/>
  <p:tag name="IGUANATEXCURSOR" val="85"/>
  <p:tag name="TRANSPARENCY" val="True"/>
  <p:tag name="FILENAME" val=""/>
  <p:tag name="INPUTTYPE" val="0"/>
  <p:tag name="LATEXENGINEID" val="0"/>
  <p:tag name="TEMPFOLDER" val="c:\temp\"/>
</p:tagLst>
</file>

<file path=ppt/tags/tag44.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1\rangle$&#10;&#10;\end{document}"/>
  <p:tag name="IGUANATEXSIZE" val="20"/>
  <p:tag name="IGUANATEXCURSOR" val="92"/>
  <p:tag name="TRANSPARENCY" val="True"/>
  <p:tag name="FILENAME" val=""/>
  <p:tag name="INPUTTYPE" val="0"/>
  <p:tag name="LATEXENGINEID" val="0"/>
  <p:tag name="TEMPFOLDER" val="c:\temp\"/>
</p:tagLst>
</file>

<file path=ppt/tags/tag45.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2\rangle$&#10;&#10;\end{document}"/>
  <p:tag name="IGUANATEXSIZE" val="20"/>
  <p:tag name="IGUANATEXCURSOR" val="85"/>
  <p:tag name="TRANSPARENCY" val="True"/>
  <p:tag name="FILENAME" val=""/>
  <p:tag name="INPUTTYPE" val="0"/>
  <p:tag name="LATEXENGINEID" val="0"/>
  <p:tag name="TEMPFOLDER" val="c:\temp\"/>
</p:tagLst>
</file>

<file path=ppt/tags/tag46.xml><?xml version="1.0" encoding="utf-8"?>
<p:tagLst xmlns:a="http://schemas.openxmlformats.org/drawingml/2006/main" xmlns:r="http://schemas.openxmlformats.org/officeDocument/2006/relationships" xmlns:p="http://schemas.openxmlformats.org/presentationml/2006/main">
  <p:tag name="ORIGINALHEIGHT" val="125.2343"/>
  <p:tag name="ORIGINALWIDTH" val="169.4788"/>
  <p:tag name="OUTPUTDPI" val="1200"/>
  <p:tag name="LATEXADDIN" val="\documentclass{article}&#10;\usepackage{amsmath}&#10;\pagestyle{empty}&#10;\begin{document}&#10;&#10;&#10;$|N\rangle$&#10;&#10;\end{document}"/>
  <p:tag name="IGUANATEXSIZE" val="20"/>
  <p:tag name="IGUANATEXCURSOR" val="85"/>
  <p:tag name="TRANSPARENCY" val="True"/>
  <p:tag name="FILENAME" val=""/>
  <p:tag name="INPUTTYPE" val="0"/>
  <p:tag name="LATEXENGINEID" val="0"/>
  <p:tag name="TEMPFOLDER" val="c:\temp\"/>
</p:tagLst>
</file>

<file path=ppt/tags/tag47.xml><?xml version="1.0" encoding="utf-8"?>
<p:tagLst xmlns:a="http://schemas.openxmlformats.org/drawingml/2006/main" xmlns:r="http://schemas.openxmlformats.org/officeDocument/2006/relationships" xmlns:p="http://schemas.openxmlformats.org/presentationml/2006/main">
  <p:tag name="ORIGINALHEIGHT" val="70.49118"/>
  <p:tag name="ORIGINALWIDTH" val="121.4848"/>
  <p:tag name="OUTPUTDPI" val="1200"/>
  <p:tag name="LATEXADDIN" val="\documentclass{article}&#10;\usepackage{amsmath}&#10;\pagestyle{empty}&#10;\begin{document}&#10;&#10;&#10;$e^{-}$&#10;&#10;\end{document}"/>
  <p:tag name="IGUANATEXSIZE" val="20"/>
  <p:tag name="IGUANATEXCURSOR" val="87"/>
  <p:tag name="TRANSPARENCY" val="True"/>
  <p:tag name="FILENAME" val=""/>
  <p:tag name="INPUTTYPE" val="0"/>
  <p:tag name="LATEXENGINEID" val="0"/>
  <p:tag name="TEMPFOLDER" val="c:\temp\"/>
</p:tagLst>
</file>

<file path=ppt/tags/tag48.xml><?xml version="1.0" encoding="utf-8"?>
<p:tagLst xmlns:a="http://schemas.openxmlformats.org/drawingml/2006/main" xmlns:r="http://schemas.openxmlformats.org/officeDocument/2006/relationships" xmlns:p="http://schemas.openxmlformats.org/presentationml/2006/main">
  <p:tag name="ORIGINALHEIGHT" val="78.74016"/>
  <p:tag name="ORIGINALWIDTH" val="38.99512"/>
  <p:tag name="OUTPUTDPI" val="1200"/>
  <p:tag name="LATEXADDIN" val="\documentclass{article}&#10;\usepackage{amsmath}&#10;\pagestyle{empty}&#10;\begin{document}&#10;&#10;&#10;$t$&#10;&#10;\end{document}"/>
  <p:tag name="IGUANATEXSIZE" val="20"/>
  <p:tag name="IGUANATEXCURSOR" val="84"/>
  <p:tag name="TRANSPARENCY" val="True"/>
  <p:tag name="FILENAME" val=""/>
  <p:tag name="INPUTTYPE" val="0"/>
  <p:tag name="LATEXENGINEID" val="0"/>
  <p:tag name="TEMPFOLDER" val="c:\temp\"/>
</p:tagLst>
</file>

<file path=ppt/tags/tag49.xml><?xml version="1.0" encoding="utf-8"?>
<p:tagLst xmlns:a="http://schemas.openxmlformats.org/drawingml/2006/main" xmlns:r="http://schemas.openxmlformats.org/officeDocument/2006/relationships" xmlns:p="http://schemas.openxmlformats.org/presentationml/2006/main">
  <p:tag name="ORIGINALHEIGHT" val="78.74016"/>
  <p:tag name="ORIGINALWIDTH" val="38.99512"/>
  <p:tag name="OUTPUTDPI" val="1200"/>
  <p:tag name="LATEXADDIN" val="\documentclass{article}&#10;\usepackage{amsmath}&#10;\pagestyle{empty}&#10;\begin{document}&#10;&#10;&#10;$t$&#10;&#10;\end{document}"/>
  <p:tag name="IGUANATEXSIZE" val="20"/>
  <p:tag name="IGUANATEXCURSOR" val="84"/>
  <p:tag name="TRANSPARENCY" val="True"/>
  <p:tag name="FILENAME" val=""/>
  <p:tag name="INPUTTYPE" val="0"/>
  <p:tag name="LATEXENGINEID" val="0"/>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125.2343"/>
  <p:tag name="ORIGINALWIDTH" val="263.967"/>
  <p:tag name="OUTPUTDPI" val="1200"/>
  <p:tag name="LATEXADDIN" val="\documentclass{article}&#10;\usepackage{amsmath}&#10;\pagestyle{empty}&#10;\begin{document}&#10;&#10;$|c,E\rangle$&#10;&#10;&#10;\end{document}"/>
  <p:tag name="IGUANATEXSIZE" val="20"/>
  <p:tag name="IGUANATEXCURSOR" val="86"/>
  <p:tag name="TRANSPARENCY" val="True"/>
  <p:tag name="FILENAME" val=""/>
  <p:tag name="INPUTTYPE" val="0"/>
  <p:tag name="LATEXENGINEID" val="0"/>
  <p:tag name="TEMPFOLDER" val="c:\temp\"/>
</p:tagLst>
</file>

<file path=ppt/tags/tag50.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51.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52.xml><?xml version="1.0" encoding="utf-8"?>
<p:tagLst xmlns:a="http://schemas.openxmlformats.org/drawingml/2006/main" xmlns:r="http://schemas.openxmlformats.org/officeDocument/2006/relationships" xmlns:p="http://schemas.openxmlformats.org/presentationml/2006/main">
  <p:tag name="ORIGINALHEIGHT" val="125.2343"/>
  <p:tag name="ORIGINALWIDTH" val="383.9521"/>
  <p:tag name="OUTPUTDPI" val="1200"/>
  <p:tag name="LATEXADDIN" val="\documentclass{article}&#10;\usepackage{amsmath}&#10;\pagestyle{empty}&#10;\begin{document}&#10;&#10;&#10;$|N-1\rangle$&#10;&#10;\end{document}"/>
  <p:tag name="IGUANATEXSIZE" val="20"/>
  <p:tag name="IGUANATEXCURSOR" val="87"/>
  <p:tag name="TRANSPARENCY" val="True"/>
  <p:tag name="FILENAME" val=""/>
  <p:tag name="INPUTTYPE" val="0"/>
  <p:tag name="LATEXENGINEID" val="0"/>
  <p:tag name="TEMPFOLDER" val="c:\temp\"/>
</p:tagLst>
</file>

<file path=ppt/tags/tag53.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1\rangle$&#10;&#10;\end{document}"/>
  <p:tag name="IGUANATEXSIZE" val="20"/>
  <p:tag name="IGUANATEXCURSOR" val="92"/>
  <p:tag name="TRANSPARENCY" val="True"/>
  <p:tag name="FILENAME" val=""/>
  <p:tag name="INPUTTYPE" val="0"/>
  <p:tag name="LATEXENGINEID" val="0"/>
  <p:tag name="TEMPFOLDER" val="c:\temp\"/>
</p:tagLst>
</file>

<file path=ppt/tags/tag54.xml><?xml version="1.0" encoding="utf-8"?>
<p:tagLst xmlns:a="http://schemas.openxmlformats.org/drawingml/2006/main" xmlns:r="http://schemas.openxmlformats.org/officeDocument/2006/relationships" xmlns:p="http://schemas.openxmlformats.org/presentationml/2006/main">
  <p:tag name="ORIGINALHEIGHT" val="125.2343"/>
  <p:tag name="ORIGINALWIDTH" val="117.7353"/>
  <p:tag name="OUTPUTDPI" val="1200"/>
  <p:tag name="LATEXADDIN" val="\documentclass{article}&#10;\usepackage{amsmath}&#10;\pagestyle{empty}&#10;\begin{document}&#10;&#10;&#10;$|2\rangle$&#10;&#10;\end{document}"/>
  <p:tag name="IGUANATEXSIZE" val="20"/>
  <p:tag name="IGUANATEXCURSOR" val="85"/>
  <p:tag name="TRANSPARENCY" val="True"/>
  <p:tag name="FILENAME" val=""/>
  <p:tag name="INPUTTYPE" val="0"/>
  <p:tag name="LATEXENGINEID" val="0"/>
  <p:tag name="TEMPFOLDER" val="c:\temp\"/>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79.9775"/>
  <p:tag name="LATEXADDIN" val="\documentclass{article}&#10;\usepackage{amsmath}&#10;\pagestyle{empty}&#10;\begin{document}&#10;&#10;&#10;$|10\rangle$&#10;&#10;\end{document}"/>
  <p:tag name="IGUANATEXSIZE" val="20"/>
  <p:tag name="IGUANATEXCURSOR" val="86"/>
  <p:tag name="TRANSPARENCY" val="True"/>
  <p:tag name="FILENAME" val=""/>
  <p:tag name="LATEXENGINEID" val="0"/>
  <p:tag name="TEMPFOLDER" val="c:\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1.49228"/>
  <p:tag name="LATEXADDIN" val="\documentclass{article}&#10;\usepackage{amsmath}&#10;\pagestyle{empty}&#10;\begin{document}&#10;&#10;&#10;$\kappa$&#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58.xml><?xml version="1.0" encoding="utf-8"?>
<p:tagLst xmlns:a="http://schemas.openxmlformats.org/drawingml/2006/main" xmlns:r="http://schemas.openxmlformats.org/officeDocument/2006/relationships" xmlns:p="http://schemas.openxmlformats.org/presentationml/2006/main">
  <p:tag name="ORIGINALHEIGHT" val="125.2343"/>
  <p:tag name="ORIGINALWIDTH" val="167.2291"/>
  <p:tag name="OUTPUTDPI" val="1200"/>
  <p:tag name="LATEXADDIN" val="\documentclass{article}&#10;\usepackage{amsmath}&#10;\pagestyle{empty}&#10;\begin{document}&#10;&#10;$\sqrt{\gamma}$&#10;&#10;&#10;\end{document}"/>
  <p:tag name="IGUANATEXSIZE" val="20"/>
  <p:tag name="IGUANATEXCURSOR" val="94"/>
  <p:tag name="TRANSPARENCY" val="True"/>
  <p:tag name="FILENAME" val=""/>
  <p:tag name="INPUTTYPE" val="0"/>
  <p:tag name="LATEXENGINEID" val="0"/>
  <p:tag name="TEMPFOLDER" val="c:\temp\"/>
</p:tagLst>
</file>

<file path=ppt/tags/tag59.xml><?xml version="1.0" encoding="utf-8"?>
<p:tagLst xmlns:a="http://schemas.openxmlformats.org/drawingml/2006/main" xmlns:r="http://schemas.openxmlformats.org/officeDocument/2006/relationships" xmlns:p="http://schemas.openxmlformats.org/presentationml/2006/main">
  <p:tag name="ORIGINALHEIGHT" val="154.4807"/>
  <p:tag name="ORIGINALWIDTH" val="593.1758"/>
  <p:tag name="OUTPUTDPI" val="1200"/>
  <p:tag name="LATEXADDIN" val="\documentclass{article}&#10;\usepackage{amsmath}&#10;\pagestyle{empty}&#10;\begin{document}&#10;&#10;\begin{equation}&#10;\hat{\mathcal{H}}_{eff}(E)= \nonumber&#10;\end{equation}&#10;&#10;\end{document}"/>
  <p:tag name="IGUANATEXSIZE" val="20"/>
  <p:tag name="IGUANATEXCURSOR" val="125"/>
  <p:tag name="TRANSPARENCY" val="True"/>
  <p:tag name="FILENAME" val=""/>
  <p:tag name="INPUTTYPE" val="0"/>
  <p:tag name="LATEXENGINEID" val="0"/>
  <p:tag name="TEMPFOLDER" val="c:\temp\"/>
</p:tagLst>
</file>

<file path=ppt/tags/tag6.xml><?xml version="1.0" encoding="utf-8"?>
<p:tagLst xmlns:a="http://schemas.openxmlformats.org/drawingml/2006/main" xmlns:r="http://schemas.openxmlformats.org/officeDocument/2006/relationships" xmlns:p="http://schemas.openxmlformats.org/presentationml/2006/main">
  <p:tag name="ORIGINALHEIGHT" val="125.2343"/>
  <p:tag name="ORIGINALWIDTH" val="130.4837"/>
  <p:tag name="OUTPUTDPI" val="1200"/>
  <p:tag name="LATEXADDIN" val="\documentclass{article}&#10;\usepackage{amsmath}&#10;\pagestyle{empty}&#10;\begin{document}&#10;&#10;$|n\rangle$&#10;&#10;&#10;\end{document}"/>
  <p:tag name="IGUANATEXSIZE" val="20"/>
  <p:tag name="IGUANATEXCURSOR" val="84"/>
  <p:tag name="TRANSPARENCY" val="True"/>
  <p:tag name="FILENAME" val=""/>
  <p:tag name="INPUTTYPE" val="0"/>
  <p:tag name="LATEXENGINEID" val="0"/>
  <p:tag name="TEMPFOLDER" val="c:\temp\"/>
</p:tagLst>
</file>

<file path=ppt/tags/tag60.xml><?xml version="1.0" encoding="utf-8"?>
<p:tagLst xmlns:a="http://schemas.openxmlformats.org/drawingml/2006/main" xmlns:r="http://schemas.openxmlformats.org/officeDocument/2006/relationships" xmlns:p="http://schemas.openxmlformats.org/presentationml/2006/main">
  <p:tag name="ORIGINALHEIGHT" val="832.3959"/>
  <p:tag name="ORIGINALWIDTH" val="2065.242"/>
  <p:tag name="OUTPUTDPI" val="1200"/>
  <p:tag name="LATEXADDIN" val="\documentclass{article}&#10;\usepackage{amsmath}&#10;\pagestyle{empty}&#10;\begin{document}&#10;\[&#10;\begin{bmatrix}&#10;    -\frac{i}{2}\gamma+\epsilon &amp; t &amp; 0 &amp; \dots &amp; 0 &amp; 0 \\&#10;    t &amp; \epsilon &amp; t &amp; \dots &amp; 0 &amp; 0 \\&#10;    0 &amp; t &amp; \epsilon &amp; t &amp; \dots &amp; 0  \\&#10;    \vdots &amp; \vdots &amp; \vdots &amp; \ddots &amp; \vdots &amp; \vdots \\&#10;    0 &amp; 0 &amp; 0 &amp; \dots &amp; t &amp; -\frac{i}{2}\gamma+\epsilon &#10;\end{bmatrix}&#10;\]&#10;\end{document}"/>
  <p:tag name="IGUANATEXSIZE" val="20"/>
  <p:tag name="IGUANATEXCURSOR" val="235"/>
  <p:tag name="TRANSPARENCY" val="True"/>
  <p:tag name="FILENAME" val=""/>
  <p:tag name="INPUTTYPE" val="0"/>
  <p:tag name="LATEXENGINEID" val="0"/>
  <p:tag name="TEMPFOLDER" val="c:\temp\"/>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273.7158"/>
  <p:tag name="LATEXADDIN" val="\documentclass{article}&#10;\usepackage{amsmath}&#10;\pagestyle{empty}&#10;\begin{document}&#10;&#10;\begin{equation}&#10;\begin{pmatrix}&#10;    \mathcal{E}_x  \\&#10;    0 \\&#10; \mathcal{E}_z \nonumber&#10;  \end{pmatrix}&#10;\end{equation}&#10;&#10;&#10;\end{document}"/>
  <p:tag name="IGUANATEXSIZE" val="20"/>
  <p:tag name="IGUANATEXCURSOR" val="159"/>
  <p:tag name="TRANSPARENCY" val="True"/>
  <p:tag name="FILENAME" val=""/>
  <p:tag name="LATEXENGINEID" val="0"/>
  <p:tag name="TEMPFOLDER" val="c:\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113.2358"/>
  <p:tag name="ORIGINALWIDTH" val="732.6584"/>
  <p:tag name="LATEXADDIN" val="\documentclass{article}&#10;\usepackage{amsmath}&#10;\pagestyle{empty}&#10;\begin{document}&#10;&#10;\begin{equation}&#10;e^{i\omega t -i k_x x - i k_z z} \nonumber&#10;\end{equation}&#10;\end{document}"/>
  <p:tag name="IGUANATEXSIZE" val="20"/>
  <p:tag name="IGUANATEXCURSOR" val="140"/>
  <p:tag name="TRANSPARENCY" val="True"/>
  <p:tag name="FILENAME" val=""/>
  <p:tag name="LATEXENGINEID" val="0"/>
  <p:tag name="TEMPFOLDER" val="c:\temp\"/>
  <p:tag name="LATEXFORMHEIGHT" val="312"/>
  <p:tag name="LATEXFORMWIDTH" val="384"/>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pagestyle{empty}&#10;\begin{document}&#10;\begin{equation}&#10;x \nonumber&#10;\end{equation}&#10;&#10;&#10;&#10;\end{document}"/>
  <p:tag name="IGUANATEXSIZE" val="20"/>
  <p:tag name="IGUANATEXCURSOR" val="108"/>
  <p:tag name="TRANSPARENCY" val="True"/>
  <p:tag name="FILENAME" val=""/>
  <p:tag name="LATEXENGINEID" val="0"/>
  <p:tag name="TEMPFOLDER" val="c:\temp\"/>
  <p:tag name="LATEXFORMHEIGHT" val="312"/>
  <p:tag name="LATEXFORMWIDTH" val="384"/>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3.24331"/>
  <p:tag name="LATEXADDIN" val="\documentclass{article}&#10;\usepackage{amsmath}&#10;\pagestyle{empty}&#10;\begin{document}&#10;\begin{equation}&#10;z \nonumber&#10;\end{equation}&#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281.9647"/>
  <p:tag name="ORIGINALWIDTH" val="1127.859"/>
  <p:tag name="LATEXADDIN" val="\documentclass{article}&#10;\usepackage{amsmath}&#10;\pagestyle{empty}&#10;\begin{document}&#10;&#10;\begin{equation}&#10;k_x=\frac{\omega}{c} \Big( \frac{\epsilon_d \epsilon_m}{\epsilon_d+\epsilon_m} \Big)^{1/2} \nonumber&#10;\end{equation}&#10;\end{document}"/>
  <p:tag name="IGUANATEXSIZE" val="20"/>
  <p:tag name="IGUANATEXCURSOR" val="141"/>
  <p:tag name="TRANSPARENCY" val="True"/>
  <p:tag name="FILENAME" val=""/>
  <p:tag name="LATEXENGINEID" val="0"/>
  <p:tag name="TEMPFOLDER" val="c:\temp\"/>
  <p:tag name="LATEXFORMHEIGHT" val="312"/>
  <p:tag name="LATEXFORMWIDTH" val="384"/>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287.2141"/>
  <p:tag name="ORIGINALWIDTH" val="672.6659"/>
  <p:tag name="LATEXADDIN" val="\documentclass{article}&#10;\usepackage{amsmath}&#10;\pagestyle{empty}&#10;\begin{document}&#10;&#10;\begin{equation}&#10;\epsilon_m=1-\frac{\omega^2_p}{\omega^2} \nonumber&#10;\end{equation}&#10;\end{document}"/>
  <p:tag name="IGUANATEXSIZE" val="20"/>
  <p:tag name="IGUANATEXCURSOR" val="137"/>
  <p:tag name="TRANSPARENCY" val="True"/>
  <p:tag name="FILENAME" val=""/>
  <p:tag name="LATEXENGINEID" val="0"/>
  <p:tag name="TEMPFOLDER" val="c:\temp\"/>
  <p:tag name="LATEXFORMHEIGHT" val="312"/>
  <p:tag name="LATEXFORMWIDTH" val="384"/>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374.2032"/>
  <p:tag name="ORIGINALWIDTH" val="732.6584"/>
  <p:tag name="LATEXADDIN" val="\documentclass{article}&#10;\usepackage{amsmath}&#10;\pagestyle{empty}&#10;\begin{document}&#10;&#10;\begin{equation}&#10;\omega_p=\sqrt{\frac{n e^2}{\epsilon_0 m*}}  \nonumber&#10;\end{equation}&#10;\end{document}"/>
  <p:tag name="IGUANATEXSIZE" val="20"/>
  <p:tag name="IGUANATEXCURSOR" val="152"/>
  <p:tag name="TRANSPARENCY" val="True"/>
  <p:tag name="FILENAME" val=""/>
  <p:tag name="LATEXENGINEID" val="0"/>
  <p:tag name="TEMPFOLDER" val="c:\temp\"/>
  <p:tag name="LATEXFORMHEIGHT" val="312"/>
  <p:tag name="LATEXFORMWIDTH" val="384"/>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293.2133"/>
  <p:tag name="ORIGINALWIDTH" val="1130.109"/>
  <p:tag name="LATEXADDIN" val="\documentclass{article}&#10;\usepackage{amsmath}&#10;\pagestyle{empty}&#10;\begin{document}&#10;&#10;\begin{equation}&#10;k_z^{\text{d}}=\frac{\omega}{c} \Big( \frac{\epsilon_d^2}{\epsilon_d+\epsilon_m} \Big)^{1/2} \nonumber&#10;\end{equation}&#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293.2133"/>
  <p:tag name="ORIGINALWIDTH" val="1317.585"/>
  <p:tag name="LATEXADDIN" val="\documentclass{article}&#10;\usepackage{amsmath}&#10;\pagestyle{empty}&#10;\begin{document}&#10;&#10;\begin{equation}&#10;k_z^{\text{metal}}=\frac{\omega}{c} \Big( \frac{\epsilon_m^2}{\epsilon_d+\epsilon_m} \Big)^{1/2} \nonumber&#10;\end{equation}&#10;\end{document}"/>
  <p:tag name="IGUANATEXSIZE" val="20"/>
  <p:tag name="IGUANATEXCURSOR" val="170"/>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RIGINALHEIGHT" val="84.73937"/>
  <p:tag name="ORIGINALWIDTH" val="105.7368"/>
  <p:tag name="OUTPUTDPI" val="1200"/>
  <p:tag name="LATEXADDIN" val="\documentclass{article}&#10;\usepackage{amsmath}&#10;\pagestyle{empty}&#10;\begin{document}&#10;&#10;$N$&#10;&#10;&#10;\end{document}"/>
  <p:tag name="IGUANATEXSIZE" val="20"/>
  <p:tag name="IGUANATEXCURSOR" val="83"/>
  <p:tag name="TRANSPARENCY" val="True"/>
  <p:tag name="FILENAME" val=""/>
  <p:tag name="INPUTTYPE" val="0"/>
  <p:tag name="LATEXENGINEID" val="0"/>
  <p:tag name="TEMPFOLDER" val="c:\temp\"/>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140.2324"/>
  <p:tag name="ORIGINALWIDTH" val="418.4477"/>
  <p:tag name="LATEXADDIN" val="\documentclass{article}&#10;\usepackage{amsmath}&#10;\pagestyle{empty}&#10;\begin{document}&#10;&#10;\begin{equation}&#10;e^{i\omega t} \mathcal{E}(\vec{r})\nonumber&#10;\end{equation}&#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151.4811"/>
  <p:tag name="ORIGINALWIDTH" val="1121.11"/>
  <p:tag name="LATEXADDIN" val="\documentclass{article}&#10;\usepackage{amsmath}&#10;\pagestyle{empty}&#10;\begin{document}&#10;&#10;&#10;\begin{equation} &#10;\nabla^2 \vec{\mathcal{E}}(\vec{r})-k^2\vec{\mathcal{E}}(\vec{r})=0 \nonumber&#10;\end{equation}&#10;&#10;\end{document}"/>
  <p:tag name="IGUANATEXSIZE" val="20"/>
  <p:tag name="IGUANATEXCURSOR" val="177"/>
  <p:tag name="TRANSPARENCY" val="True"/>
  <p:tag name="FILENAME" val=""/>
  <p:tag name="LATEXENGINEID" val="0"/>
  <p:tag name="TEMPFOLDER" val="c:\temp\"/>
  <p:tag name="LATEXFORMHEIGHT" val="312"/>
  <p:tag name="LATEXFORMWIDTH" val="384"/>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1550.056"/>
  <p:tag name="LATEXADDIN" val="\documentclass{article}&#10;\usepackage{amsmath}&#10;\pagestyle{empty}&#10;\begin{document}&#10;&#10;&#10;\begin{align}&#10;k = \begin{cases}&#10;k_{\text{in}}=\frac{\omega}{c} \sqrt{\epsilon_{\text{in}}} &amp; r\leq a,\\&#10;k_{\text{out}}=\frac{\omega}{c} \sqrt{\epsilon_{\text{out}}}   &amp; r&gt; a,   \nonumber&#10;\end{cases}&#10;\end{align}&#10;&#10;\end{document}"/>
  <p:tag name="IGUANATEXSIZE" val="20"/>
  <p:tag name="IGUANATEXCURSOR" val="268"/>
  <p:tag name="TRANSPARENCY" val="True"/>
  <p:tag name="FILENAME" val=""/>
  <p:tag name="LATEXENGINEID" val="0"/>
  <p:tag name="TEMPFOLDER" val="c:\temp\"/>
  <p:tag name="LATEXFORMHEIGHT" val="312"/>
  <p:tag name="LATEXFORMWIDTH" val="384"/>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312.7109"/>
  <p:tag name="ORIGINALWIDTH" val="1375.328"/>
  <p:tag name="LATEXADDIN" val="\documentclass{article}&#10;\usepackage{amsmath}&#10;\pagestyle{empty}&#10;\begin{document}&#10;&#10;\begin{align} &#10;\epsilon_{\text{in}}(\omega)=\epsilon_{\infty}-\frac{\omega_p^2}{\omega^2-i\omega\gamma_s},  \nonumber&#10;\end{align}&#10;&#10;&#10;\end{document}"/>
  <p:tag name="IGUANATEXSIZE" val="20"/>
  <p:tag name="IGUANATEXCURSOR" val="198"/>
  <p:tag name="TRANSPARENCY" val="True"/>
  <p:tag name="FILENAME" val=""/>
  <p:tag name="LATEXENGINEID" val="0"/>
  <p:tag name="TEMPFOLDER" val="c:\temp\"/>
  <p:tag name="LATEXFORMHEIGHT" val="312"/>
  <p:tag name="LATEXFORMWIDTH" val="384"/>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begin{equation}&#10;a \nonumber&#10;\end{equation}&#10;&#10;&#10;&#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935.883"/>
  <p:tag name="ORIGINALWIDTH" val="2447.694"/>
  <p:tag name="LATEXADDIN" val="\documentclass{article}&#10;\usepackage{amsmath}&#10;\pagestyle{empty}&#10;\begin{document}&#10;&#10;\begin{align} &#10;\mathcal{E}_r&amp;=\zeta \ \ell(\ell+1) \frac{f_{\ell}(kr)}{kr} Y_\ell^m(\theta,\phi), \nonumber  \\ &#10;\mathcal{E}_\theta&amp;=\zeta \ \frac{1}{kr} \frac{\partial}{\partial(kr)}\Big(krf_\ell(kr)\Big)\frac{\partial}{\partial \theta} Y_\ell^m(\theta,\phi), \nonumber \\ &#10;\mathcal{E}_\phi&amp;=\zeta \ \frac{1}{kr} \frac{\partial}{\partial(kr)}\Big(krf_\ell(kr)\Big)\frac{1}{\sin\theta}\frac{\partial}{\partial \phi}Y_\ell^m(\theta,\phi), \nonumber&#10;\end{align}&#10;&#10;&#10;\end{document}"/>
  <p:tag name="IGUANATEXSIZE" val="20"/>
  <p:tag name="IGUANATEXCURSOR" val="382"/>
  <p:tag name="TRANSPARENCY" val="True"/>
  <p:tag name="FILENAME" val=""/>
  <p:tag name="LATEXENGINEID" val="0"/>
  <p:tag name="TEMPFOLDER" val="c:\temp\"/>
  <p:tag name="LATEXFORMHEIGHT" val="312"/>
  <p:tag name="LATEXFORMWIDTH" val="384"/>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1612.298"/>
  <p:tag name="LATEXADDIN" val="\documentclass{article}&#10;\usepackage{amsmath}&#10;\pagestyle{empty}&#10;\begin{document}&#10;&#10;&#10;\begin{align}&#10;f_{\ell}(kr) = \begin{cases}&#10;j_{\ell}(k_{\text{in}}r) &amp; r\leq a, \nonumber \\&#10;h_{\ell}^{(2)}(k_{\text{out}}r)  &amp; r&gt; a. \nonumber&#10;\end{cases}&#10;\end{align}&#10;&#10;\end{document}"/>
  <p:tag name="IGUANATEXSIZE" val="20"/>
  <p:tag name="IGUANATEXCURSOR" val="224"/>
  <p:tag name="TRANSPARENCY" val="True"/>
  <p:tag name="FILENAME" val=""/>
  <p:tag name="LATEXENGINEID" val="0"/>
  <p:tag name="TEMPFOLDER" val="c:\temp\"/>
  <p:tag name="LATEXFORMHEIGHT" val="312"/>
  <p:tag name="LATEXFORMWIDTH" val="384"/>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102.7372"/>
  <p:tag name="ORIGINALWIDTH" val="373.4533"/>
  <p:tag name="LATEXADDIN" val="\documentclass{article}&#10;\usepackage{amsmath}&#10;\pagestyle{empty}&#10;\begin{document}&#10;&#10;\begin{align} &#10;\epsilon_{\infty}=5  \nonumber&#10;\end{align}&#10;&#10;&#10;\end{document}"/>
  <p:tag name="IGUANATEXSIZE" val="20"/>
  <p:tag name="IGUANATEXCURSOR" val="115"/>
  <p:tag name="TRANSPARENCY" val="True"/>
  <p:tag name="FILENAME" val=""/>
  <p:tag name="LATEXENGINEID" val="0"/>
  <p:tag name="TEMPFOLDER" val="c:\temp\"/>
  <p:tag name="LATEXFORMHEIGHT" val="312"/>
  <p:tag name="LATEXFORMWIDTH" val="384"/>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121.4848"/>
  <p:tag name="ORIGINALWIDTH" val="613.4233"/>
  <p:tag name="LATEXADDIN" val="\documentclass{article}&#10;\usepackage{amsmath}&#10;\pagestyle{empty}&#10;\begin{document}&#10;&#10;\begin{align} &#10;\omega_p = 8.9 eV\nonumber&#10;\end{align}&#10;&#10;&#10;\end{document}"/>
  <p:tag name="IGUANATEXSIZE" val="20"/>
  <p:tag name="IGUANATEXCURSOR" val="113"/>
  <p:tag name="TRANSPARENCY" val="True"/>
  <p:tag name="FILENAME" val=""/>
  <p:tag name="LATEXENGINEID" val="0"/>
  <p:tag name="TEMPFOLDER" val="c:\temp\"/>
  <p:tag name="LATEXFORMHEIGHT" val="312"/>
  <p:tag name="LATEXFORMWIDTH" val="384"/>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112.4859"/>
  <p:tag name="ORIGINALWIDTH" val="594.6757"/>
  <p:tag name="LATEXADDIN" val="\documentclass{article}&#10;\usepackage{amsmath}&#10;\pagestyle{empty}&#10;\begin{document}&#10;&#10;\begin{align} &#10;\gamma_s=0.1 eV  \nonumber&#10;\end{align}&#10;&#10;&#10;\end{document}"/>
  <p:tag name="IGUANATEXSIZE" val="20"/>
  <p:tag name="IGUANATEXCURSOR" val="111"/>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RIGINALHEIGHT" val="125.2343"/>
  <p:tag name="ORIGINALWIDTH" val="130.4837"/>
  <p:tag name="OUTPUTDPI" val="1200"/>
  <p:tag name="LATEXADDIN" val="\documentclass{article}&#10;\usepackage{amsmath}&#10;\pagestyle{empty}&#10;\begin{document}&#10;&#10;$|n\rangle$&#10;&#10;&#10;\end{document}"/>
  <p:tag name="IGUANATEXSIZE" val="20"/>
  <p:tag name="IGUANATEXCURSOR" val="84"/>
  <p:tag name="TRANSPARENCY" val="True"/>
  <p:tag name="FILENAME" val=""/>
  <p:tag name="INPUTTYPE" val="0"/>
  <p:tag name="LATEXENGINEID" val="0"/>
  <p:tag name="TEMPFOLDER" val="c:\temp\"/>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312.7109"/>
  <p:tag name="ORIGINALWIDTH" val="1375.328"/>
  <p:tag name="LATEXADDIN" val="\documentclass{article}&#10;\usepackage{amsmath}&#10;\pagestyle{empty}&#10;\begin{document}&#10;&#10;\begin{align} &#10;\epsilon_{\text{in}}(\omega)=\epsilon_{\infty}-\frac{\omega_p^2}{\omega^2-i\omega\gamma_s},  \nonumber&#10;\end{align}&#10;&#10;&#10;\end{document}"/>
  <p:tag name="IGUANATEXSIZE" val="20"/>
  <p:tag name="IGUANATEXCURSOR" val="198"/>
  <p:tag name="TRANSPARENCY" val="True"/>
  <p:tag name="FILENAME" val=""/>
  <p:tag name="LATEXENGINEID" val="0"/>
  <p:tag name="TEMPFOLDER" val="c:\temp\"/>
  <p:tag name="LATEXFORMHEIGHT" val="312"/>
  <p:tag name="LATEXFORMWIDTH" val="384"/>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7.74276"/>
  <p:tag name="LATEXADDIN" val="\documentclass{article}&#10;\usepackage{amsmath}&#10;\pagestyle{empty}&#10;\begin{document}&#10;\begin{equation}&#10;a \nonumber&#10;\end{equation}&#10;&#10;&#10;&#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102.7372"/>
  <p:tag name="ORIGINALWIDTH" val="373.4533"/>
  <p:tag name="LATEXADDIN" val="\documentclass{article}&#10;\usepackage{amsmath}&#10;\pagestyle{empty}&#10;\begin{document}&#10;&#10;\begin{align} &#10;\epsilon_{\infty}=5  \nonumber&#10;\end{align}&#10;&#10;&#10;\end{document}"/>
  <p:tag name="IGUANATEXSIZE" val="20"/>
  <p:tag name="IGUANATEXCURSOR" val="115"/>
  <p:tag name="TRANSPARENCY" val="True"/>
  <p:tag name="FILENAME" val=""/>
  <p:tag name="LATEXENGINEID" val="0"/>
  <p:tag name="TEMPFOLDER" val="c:\temp\"/>
  <p:tag name="LATEXFORMHEIGHT" val="312"/>
  <p:tag name="LATEXFORMWIDTH" val="384"/>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121.4848"/>
  <p:tag name="ORIGINALWIDTH" val="613.4233"/>
  <p:tag name="LATEXADDIN" val="\documentclass{article}&#10;\usepackage{amsmath}&#10;\pagestyle{empty}&#10;\begin{document}&#10;&#10;\begin{align} &#10;\omega_p = 8.9 eV\nonumber&#10;\end{align}&#10;&#10;&#10;\end{document}"/>
  <p:tag name="IGUANATEXSIZE" val="20"/>
  <p:tag name="IGUANATEXCURSOR" val="113"/>
  <p:tag name="TRANSPARENCY" val="True"/>
  <p:tag name="FILENAME" val=""/>
  <p:tag name="LATEXENGINEID" val="0"/>
  <p:tag name="TEMPFOLDER" val="c:\temp\"/>
  <p:tag name="LATEXFORMHEIGHT" val="312"/>
  <p:tag name="LATEXFORMWIDTH" val="384"/>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112.4859"/>
  <p:tag name="ORIGINALWIDTH" val="594.6757"/>
  <p:tag name="LATEXADDIN" val="\documentclass{article}&#10;\usepackage{amsmath}&#10;\pagestyle{empty}&#10;\begin{document}&#10;&#10;\begin{align} &#10;\gamma_s=0.1 eV  \nonumber&#10;\end{align}&#10;&#10;&#10;\end{document}"/>
  <p:tag name="IGUANATEXSIZE" val="20"/>
  <p:tag name="IGUANATEXCURSOR" val="111"/>
  <p:tag name="TRANSPARENCY" val="True"/>
  <p:tag name="FILENAME" val=""/>
  <p:tag name="LATEXENGINEID" val="0"/>
  <p:tag name="TEMPFOLDER" val="c:\temp\"/>
  <p:tag name="LATEXFORMHEIGHT" val="312"/>
  <p:tag name="LATEXFORMWIDTH" val="384"/>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2891.638"/>
  <p:tag name="LATEXADDIN" val="\documentclass{article}&#10;\usepackage{amsmath}&#10;\pagestyle{empty}&#10;\begin{document}&#10;&#10;\begin{equation} &#10;\epsilon_{\text{in}}\bigg[1+k_{\text{out}}a \ \frac{h_{\ell}^{(2)'}(k_{\text{out}}a)}{h_{\ell}^{(2)}(k_{\text{out}}a)} \bigg]=\epsilon_{\text{out}}\bigg[1+k_{\text{in}}a \ \frac{j'_{\ell}(k_{\text{in}}a)}{j_{\ell}(k_{\text{in}}a)} \bigg]. \nonumber&#10;\end{equation}&#10;&#10;&#10;\end{document}"/>
  <p:tag name="IGUANATEXSIZE" val="20"/>
  <p:tag name="IGUANATEXCURSOR" val="347"/>
  <p:tag name="TRANSPARENCY" val="True"/>
  <p:tag name="FILENAME" val=""/>
  <p:tag name="LATEXENGINEID" val="0"/>
  <p:tag name="TEMPFOLDER" val="c:\temp\"/>
  <p:tag name="LATEXFORMHEIGHT" val="312"/>
  <p:tag name="LATEXFORMWIDTH" val="384"/>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102.7372"/>
  <p:tag name="ORIGINALWIDTH" val="413.1983"/>
  <p:tag name="LATEXADDIN" val="\documentclass{article}&#10;\usepackage{amsmath}&#10;\pagestyle{empty}&#10;\begin{document}&#10;&#10;\begin{align} &#10;\epsilon_{\text{out}}=1  \nonumber&#10;\end{align}&#10;&#10;&#10;\end{document}"/>
  <p:tag name="IGUANATEXSIZE" val="20"/>
  <p:tag name="IGUANATEXCURSOR" val="112"/>
  <p:tag name="TRANSPARENCY" val="True"/>
  <p:tag name="FILENAME" val=""/>
  <p:tag name="LATEXENGINEID" val="0"/>
  <p:tag name="TEMPFOLDER" val="c:\temp\"/>
  <p:tag name="LATEXFORMHEIGHT" val="312"/>
  <p:tag name="LATEXFORMWIDTH" val="384"/>
  <p:tag name="LATEXFORMWRAP" val="True"/>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86.98914"/>
  <p:tag name="ORIGINALWIDTH" val="180.7274"/>
  <p:tag name="LATEXADDIN" val="\documentclass{article}&#10;\usepackage{amsmath}&#10;\pagestyle{empty}&#10;\begin{document}&#10;967&#10;\end{document}"/>
  <p:tag name="IGUANATEXSIZE" val="20"/>
  <p:tag name="IGUANATEXCURSOR" val="83"/>
  <p:tag name="TRANSPARENCY" val="True"/>
  <p:tag name="FILENAME" val=""/>
  <p:tag name="LATEXENGINEID" val="0"/>
  <p:tag name="TEMPFOLDER" val="c:\temp\"/>
  <p:tag name="LATEXFORMHEIGHT" val="312"/>
  <p:tag name="LATEXFORMWIDTH" val="384"/>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86.98914"/>
  <p:tag name="ORIGINALWIDTH" val="173.9783"/>
  <p:tag name="LATEXADDIN" val="\documentclass{article}&#10;\usepackage{amsmath}&#10;\pagestyle{empty}&#10;\begin{document}&#10;725&#10;\end{document}"/>
  <p:tag name="IGUANATEXSIZE" val="20"/>
  <p:tag name="IGUANATEXCURSOR" val="83"/>
  <p:tag name="TRANSPARENCY" val="True"/>
  <p:tag name="FILENAME" val=""/>
  <p:tag name="LATEXENGINEID" val="0"/>
  <p:tag name="TEMPFOLDER" val="c:\temp\"/>
  <p:tag name="LATEXFORMHEIGHT" val="312"/>
  <p:tag name="LATEXFORMWIDTH" val="384"/>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85.48929"/>
  <p:tag name="ORIGINALWIDTH" val="229.4713"/>
  <p:tag name="LATEXADDIN" val="\documentclass{article}&#10;\usepackage{amsmath}&#10;\pagestyle{empty}&#10;\begin{document}&#10;THz&#10;\end{document}"/>
  <p:tag name="IGUANATEXSIZE" val="20"/>
  <p:tag name="IGUANATEXCURSOR" val="83"/>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RIGINALHEIGHT" val="125.2343"/>
  <p:tag name="ORIGINALWIDTH" val="263.967"/>
  <p:tag name="OUTPUTDPI" val="1200"/>
  <p:tag name="LATEXADDIN" val="\documentclass{article}&#10;\usepackage{amsmath}&#10;\pagestyle{empty}&#10;\begin{document}&#10;&#10;$|c,E\rangle$&#10;&#10;&#10;\end{document}"/>
  <p:tag name="IGUANATEXSIZE" val="20"/>
  <p:tag name="IGUANATEXCURSOR" val="86"/>
  <p:tag name="TRANSPARENCY" val="True"/>
  <p:tag name="FILENAME" val=""/>
  <p:tag name="INPUTTYPE" val="0"/>
  <p:tag name="LATEXENGINEID" val="0"/>
  <p:tag name="TEMPFOLDER" val="c:\temp\"/>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178.4777"/>
  <p:tag name="LATEXADDIN" val="\documentclass{article}&#10;\usepackage{amsmath}&#10;\pagestyle{empty}&#10;\begin{document}&#10;483&#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269.2164"/>
  <p:tag name="LATEXADDIN" val="\documentclass{article}&#10;\usepackage{amsmath}&#10;\pagestyle{empty}&#10;\begin{document}&#10;&#10;\begin{align} &#10;\ell=1  \nonumber&#10;\end{align}&#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275.9655"/>
  <p:tag name="LATEXADDIN" val="\documentclass{article}&#10;\usepackage{amsmath}&#10;\pagestyle{empty}&#10;\begin{document}&#10;&#10;\begin{align} &#10;\ell=4  \nonumber&#10;\end{align}&#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269.2164"/>
  <p:tag name="LATEXADDIN" val="\documentclass{article}&#10;\usepackage{amsmath}&#10;\pagestyle{empty}&#10;\begin{document}&#10;&#10;\begin{align} &#10;\ell=1  \nonumber&#10;\end{align}&#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275.9655"/>
  <p:tag name="LATEXADDIN" val="\documentclass{article}&#10;\usepackage{amsmath}&#10;\pagestyle{empty}&#10;\begin{document}&#10;&#10;\begin{align} &#10;\ell=4  \nonumber&#10;\end{align}&#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589.4263"/>
  <p:tag name="LATEXADDIN" val="\documentclass{article}&#10;\usepackage{amsmath}&#10;\pagestyle{empty}&#10;\begin{document}&#10;&#10;\begin{align} &#10;\lambda=415 \text{nm}  \nonumber&#10;\end{align}&#10;&#10;&#10;\end{document}"/>
  <p:tag name="IGUANATEXSIZE" val="20"/>
  <p:tag name="IGUANATEXCURSOR" val="117"/>
  <p:tag name="TRANSPARENCY" val="True"/>
  <p:tag name="FILENAME" val=""/>
  <p:tag name="LATEXENGINEID" val="0"/>
  <p:tag name="TEMPFOLDER" val="c:\temp\"/>
  <p:tag name="LATEXFORMHEIGHT" val="312"/>
  <p:tag name="LATEXFORMWIDTH" val="384"/>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52.4184"/>
  <p:tag name="LATEXADDIN" val="\documentclass{article}&#10;\usepackage{amsmath}&#10;\pagestyle{empty}&#10;\begin{document}&#10;&#10;real($\hbar \omega$)[eV]&#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722.1597"/>
  <p:tag name="LATEXADDIN" val="\documentclass{article}&#10;\usepackage{amsmath}&#10;\pagestyle{empty}&#10;\begin{document}&#10;&#10;\begin{equation}&#10;\text{imag}(\hbar \omega)[eV] \nonumber&#10;\end{equation}&#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269.2164"/>
  <p:tag name="LATEXADDIN" val="\documentclass{article}&#10;\usepackage{amsmath}&#10;\pagestyle{empty}&#10;\begin{document}&#10;&#10;\begin{align} &#10;\ell=1  \nonumber&#10;\end{align}&#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273.7158"/>
  <p:tag name="LATEXADDIN" val="\documentclass{article}&#10;\usepackage{amsmath}&#10;\pagestyle{empty}&#10;\begin{document}&#10;&#10;\begin{align} &#10;\ell=3  \nonumber&#10;\end{align}&#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13436</TotalTime>
  <Words>709</Words>
  <Application>Microsoft Office PowerPoint</Application>
  <PresentationFormat>On-screen Show (4:3)</PresentationFormat>
  <Paragraphs>244</Paragraphs>
  <Slides>24</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Book Antiqua</vt:lpstr>
      <vt:lpstr>Calibri</vt:lpstr>
      <vt:lpstr>Californian FB</vt:lpstr>
      <vt:lpstr>Cambria Math</vt:lpstr>
      <vt:lpstr>Constantia</vt:lpstr>
      <vt:lpstr>Gotham Book</vt:lpstr>
      <vt:lpstr>Helvetica</vt:lpstr>
      <vt:lpstr>Office Theme</vt:lpstr>
      <vt:lpstr>Non-Hermitian Plasmonic Nanoantennas</vt:lpstr>
      <vt:lpstr>Outline</vt:lpstr>
      <vt:lpstr>Open Quantum Systems</vt:lpstr>
      <vt:lpstr>PowerPoint Presentation</vt:lpstr>
      <vt:lpstr>PowerPoint Presentation</vt:lpstr>
      <vt:lpstr>PowerPoint Presentation</vt:lpstr>
      <vt:lpstr>Quantum Transport vs. Light Propagation in Plasmonic Structures</vt:lpstr>
      <vt:lpstr>Plasmonics</vt:lpstr>
      <vt:lpstr>Surface Plasmon Polaritons</vt:lpstr>
      <vt:lpstr>Single metallic sphere</vt:lpstr>
      <vt:lpstr>Single metallic sphere</vt:lpstr>
      <vt:lpstr>Single Sphere Fields</vt:lpstr>
      <vt:lpstr>Two Spheres – Coupled Mode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work</vt:lpstr>
      <vt:lpstr>PowerPoint Presentation</vt:lpstr>
    </vt:vector>
  </TitlesOfParts>
  <Company>Michigan State University College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Reflectarray Antenna</dc:title>
  <dc:creator>tayebiam</dc:creator>
  <cp:lastModifiedBy>Nzabahimana, Pierre</cp:lastModifiedBy>
  <cp:revision>611</cp:revision>
  <dcterms:created xsi:type="dcterms:W3CDTF">2014-06-27T18:31:32Z</dcterms:created>
  <dcterms:modified xsi:type="dcterms:W3CDTF">2017-03-09T20:15:52Z</dcterms:modified>
</cp:coreProperties>
</file>