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845" r:id="rId2"/>
    <p:sldId id="834" r:id="rId3"/>
    <p:sldId id="874" r:id="rId4"/>
    <p:sldId id="876" r:id="rId5"/>
    <p:sldId id="880" r:id="rId6"/>
    <p:sldId id="884" r:id="rId7"/>
    <p:sldId id="886" r:id="rId8"/>
    <p:sldId id="883" r:id="rId9"/>
    <p:sldId id="881" r:id="rId10"/>
    <p:sldId id="875" r:id="rId11"/>
    <p:sldId id="877" r:id="rId12"/>
    <p:sldId id="885" r:id="rId13"/>
    <p:sldId id="882" r:id="rId14"/>
    <p:sldId id="878" r:id="rId15"/>
    <p:sldId id="867" r:id="rId16"/>
    <p:sldId id="879" r:id="rId17"/>
    <p:sldId id="849" r:id="rId18"/>
    <p:sldId id="855" r:id="rId19"/>
    <p:sldId id="858" r:id="rId20"/>
    <p:sldId id="859" r:id="rId21"/>
    <p:sldId id="862" r:id="rId22"/>
    <p:sldId id="755" r:id="rId23"/>
    <p:sldId id="824" r:id="rId24"/>
    <p:sldId id="818" r:id="rId25"/>
    <p:sldId id="828" r:id="rId26"/>
    <p:sldId id="829" r:id="rId27"/>
    <p:sldId id="812" r:id="rId28"/>
    <p:sldId id="757" r:id="rId29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3300"/>
    <a:srgbClr val="0066FF"/>
    <a:srgbClr val="FFFF66"/>
    <a:srgbClr val="FF9999"/>
    <a:srgbClr val="FC16F1"/>
    <a:srgbClr val="16F7FC"/>
    <a:srgbClr val="FFFFCC"/>
    <a:srgbClr val="0000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9843" autoAdjust="0"/>
  </p:normalViewPr>
  <p:slideViewPr>
    <p:cSldViewPr>
      <p:cViewPr varScale="1">
        <p:scale>
          <a:sx n="91" d="100"/>
          <a:sy n="91" d="100"/>
        </p:scale>
        <p:origin x="437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4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0DF9965-AC3D-4668-9F29-A06AE0CBCEDF}" type="datetimeFigureOut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957B78F0-E85D-4288-9071-97097C09D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89108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11CA5BF-8096-4D7D-8F4A-8738D1BFEA44}" type="datetimeFigureOut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E42200E-7FCB-4BE3-AFCC-675D125059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01851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212B6-17AF-4CA4-8739-56A3DA062402}" type="datetime1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2DACF-D31A-4A2B-AF6E-DF4A214356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615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252EC-225C-463E-A255-CAC909416644}" type="datetime1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42297B-E79F-4950-9E9E-1F5FA63BF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348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DD682-1740-4D7C-B945-587F904183C2}" type="datetime1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707FF-FA94-41E1-BC31-84889D94D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390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0B6A19-DFE9-4CC7-8328-5BD957D23943}" type="datetime1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89618-0066-4C85-A5DC-17D681F19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83426B-EE55-46A9-A864-0306623BE5EE}" type="datetime1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CA1503-25F5-4B67-A920-5EBBBDF12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941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980D2-B19D-4834-8FEF-ED18EE729F6B}" type="datetime1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A625-EF93-4BD4-B51C-D1134C0DFF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282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A778E-CD7C-462F-B25E-99C8C4262B02}" type="datetime1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839809-8CDF-47B1-A4F9-88791F61FA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31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DC804-F288-4DC7-A471-ED31FBBE0AEC}" type="datetime1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FCA1F8-08E8-4249-8C24-2373269967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14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74A04-7518-4BD1-93E4-FC77694077CB}" type="datetime1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B6C22-83F9-4870-8358-B575FFFCB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18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A016F-B8DD-44A2-AA14-58CA1E025FB8}" type="datetime1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589CC-EF24-4B7B-9E60-6A1C415753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05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BD6D3-F3E6-4BB2-A688-B70125654D4B}" type="datetime1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03AB0-5026-422A-B76D-778450923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8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F0D44AE-106F-4470-8EEC-4EF6B090FC90}" type="datetime1">
              <a:rPr lang="en-US"/>
              <a:pPr>
                <a:defRPr/>
              </a:pPr>
              <a:t>5/13/2015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Emmanuele Ravaioli - MPE Workshop - December 14th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073B82-AC97-4D7E-982B-8D258C5B3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cdsweb.cern.ch/search?of=hd&amp;f=970__a&amp;p=000036397MMD#begin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45.wmf"/><Relationship Id="rId3" Type="http://schemas.openxmlformats.org/officeDocument/2006/relationships/image" Target="../media/image15.tif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42.wmf"/><Relationship Id="rId17" Type="http://schemas.openxmlformats.org/officeDocument/2006/relationships/oleObject" Target="../embeddings/oleObject16.bin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44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9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41.w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43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7" Type="http://schemas.openxmlformats.org/officeDocument/2006/relationships/image" Target="../media/image51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tiff"/><Relationship Id="rId5" Type="http://schemas.openxmlformats.org/officeDocument/2006/relationships/image" Target="../media/image49.tiff"/><Relationship Id="rId4" Type="http://schemas.openxmlformats.org/officeDocument/2006/relationships/image" Target="../media/image48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3.bin"/><Relationship Id="rId10" Type="http://schemas.openxmlformats.org/officeDocument/2006/relationships/image" Target="../media/image10.w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503" y="0"/>
            <a:ext cx="925982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7" descr="icon-lhc-pho-1999-63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1785"/>
            <a:ext cx="1047419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24" y="131785"/>
            <a:ext cx="1495996" cy="670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-108520" y="4728816"/>
            <a:ext cx="4248472" cy="2084560"/>
          </a:xfrm>
          <a:prstGeom prst="roundRect">
            <a:avLst>
              <a:gd name="adj" fmla="val 11957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36000" tIns="36000" rIns="36000" bIns="36000" rtlCol="0" anchor="ctr"/>
          <a:lstStyle/>
          <a:p>
            <a:pPr algn="ctr"/>
            <a:r>
              <a:rPr lang="en-GB" sz="2800" b="1" dirty="0" smtClean="0"/>
              <a:t>CLIQ tests on SQXF at FNAL</a:t>
            </a:r>
            <a:endParaRPr lang="en-GB" sz="2800" b="1" dirty="0"/>
          </a:p>
          <a:p>
            <a:pPr algn="ctr"/>
            <a:endParaRPr lang="en-US" sz="10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cs typeface="Times New Roman" pitchFamily="18" charset="0"/>
              </a:rPr>
              <a:t>Emmanuele </a:t>
            </a:r>
            <a:r>
              <a:rPr lang="en-US" sz="2000" dirty="0" err="1" smtClean="0">
                <a:solidFill>
                  <a:schemeClr val="bg1"/>
                </a:solidFill>
                <a:cs typeface="Times New Roman" pitchFamily="18" charset="0"/>
              </a:rPr>
              <a:t>Ravaioli</a:t>
            </a:r>
            <a:endParaRPr lang="en-US" sz="2000" dirty="0" smtClean="0">
              <a:solidFill>
                <a:schemeClr val="bg1"/>
              </a:solidFill>
              <a:cs typeface="Times New Roman" pitchFamily="18" charset="0"/>
            </a:endParaRPr>
          </a:p>
          <a:p>
            <a:pPr algn="ctr"/>
            <a:endParaRPr lang="en-US" sz="2000" dirty="0" smtClean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pPr algn="ctr"/>
            <a:endParaRPr lang="en-US" sz="2000" dirty="0" smtClean="0">
              <a:solidFill>
                <a:schemeClr val="bg1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LARP Collaboration Meeting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13 May 2015</a:t>
            </a:r>
          </a:p>
        </p:txBody>
      </p:sp>
    </p:spTree>
    <p:extLst>
      <p:ext uri="{BB962C8B-B14F-4D97-AF65-F5344CB8AC3E}">
        <p14:creationId xmlns:p14="http://schemas.microsoft.com/office/powerpoint/2010/main" val="127232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76200" y="692696"/>
            <a:ext cx="8991600" cy="597666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 dirty="0">
                <a:solidFill>
                  <a:schemeClr val="tx1"/>
                </a:solidFill>
                <a:cs typeface="Times New Roman" pitchFamily="18" charset="0"/>
              </a:rPr>
              <a:t>2 CLIQ units are being manufactured at CERN specifically for these tests; they will be ready at the end of May/beginning of June (tests at CERN needed before shipping to the US)</a:t>
            </a:r>
          </a:p>
          <a:p>
            <a:endParaRPr lang="en-GB" sz="2800" dirty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en-GB" sz="2800" dirty="0">
                <a:solidFill>
                  <a:schemeClr val="tx1"/>
                </a:solidFill>
                <a:cs typeface="Times New Roman" pitchFamily="18" charset="0"/>
              </a:rPr>
              <a:t>A few issues to discuss (off-line)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cs typeface="Times New Roman" pitchFamily="18" charset="0"/>
              </a:rPr>
              <a:t>Reverse diode string across the power supply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cs typeface="Times New Roman" pitchFamily="18" charset="0"/>
              </a:rPr>
              <a:t>Reverse diode string across the energy-extraction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cs typeface="Times New Roman" pitchFamily="18" charset="0"/>
              </a:rPr>
              <a:t>Connections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tx1"/>
                </a:solidFill>
                <a:cs typeface="Times New Roman" pitchFamily="18" charset="0"/>
              </a:rPr>
              <a:t>Triggering signals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28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dirty="0" smtClean="0"/>
              <a:t>Integration of new CLIQ units at FNAL test facility</a:t>
            </a:r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94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Annex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11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32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Circuit diagram of FNAL test station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12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70465"/>
            <a:ext cx="8960296" cy="559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26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89618-0066-4C85-A5DC-17D681F19A8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" y="76200"/>
            <a:ext cx="9000000" cy="5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hangingPunct="0">
              <a:defRPr sz="24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  <a:lvl2pPr algn="ctr" eaLnBrk="0" hangingPunct="0">
              <a:defRPr sz="4400"/>
            </a:lvl2pPr>
            <a:lvl3pPr algn="ctr" eaLnBrk="0" hangingPunct="0">
              <a:defRPr sz="4400"/>
            </a:lvl3pPr>
            <a:lvl4pPr algn="ctr" eaLnBrk="0" hangingPunct="0">
              <a:defRPr sz="4400"/>
            </a:lvl4pPr>
            <a:lvl5pPr algn="ctr" eaLnBrk="0" hangingPunct="0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en-GB" dirty="0" smtClean="0"/>
              <a:t>CLIQ units for </a:t>
            </a:r>
            <a:r>
              <a:rPr lang="en-GB" dirty="0" err="1" smtClean="0"/>
              <a:t>FermiLab</a:t>
            </a:r>
            <a:r>
              <a:rPr lang="en-GB" dirty="0" smtClean="0"/>
              <a:t> – Main functional requirements</a:t>
            </a:r>
            <a:endParaRPr lang="en-GB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76200" y="1124740"/>
          <a:ext cx="9000001" cy="41764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98453"/>
                <a:gridCol w="1600516"/>
                <a:gridCol w="1600516"/>
                <a:gridCol w="1600516"/>
              </a:tblGrid>
              <a:tr h="4176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effectLst/>
                        </a:rPr>
                        <a:t>Main </a:t>
                      </a:r>
                      <a:r>
                        <a:rPr lang="en-GB" sz="2000" b="1" u="none" strike="noStrike" dirty="0" err="1">
                          <a:effectLst/>
                        </a:rPr>
                        <a:t>Funcional</a:t>
                      </a:r>
                      <a:r>
                        <a:rPr lang="en-GB" sz="2000" b="1" u="none" strike="noStrike" dirty="0">
                          <a:effectLst/>
                        </a:rPr>
                        <a:t> requirements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>
                          <a:effectLst/>
                        </a:rPr>
                        <a:t>MQXF l=1.2 m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>
                          <a:effectLst/>
                        </a:rPr>
                        <a:t>MQXF l=4.0 m</a:t>
                      </a:r>
                      <a:endParaRPr lang="en-GB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u="none" strike="noStrike" dirty="0">
                          <a:effectLst/>
                        </a:rPr>
                        <a:t>MQXF l=6.8 m</a:t>
                      </a:r>
                      <a:endParaRPr lang="en-GB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</a:tr>
              <a:tr h="4176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Maximum charging voltage [V]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500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500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500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</a:tr>
              <a:tr h="4176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Capacitance [mF]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80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80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80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</a:tr>
              <a:tr h="4176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Maximum stored energy [kJ]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10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</a:tr>
              <a:tr h="4176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>
                          <a:effectLst/>
                        </a:rPr>
                        <a:t>Internal resistance [</a:t>
                      </a:r>
                      <a:r>
                        <a:rPr lang="en-GB" sz="2000" u="none" strike="noStrike" dirty="0" err="1" smtClean="0">
                          <a:effectLst/>
                        </a:rPr>
                        <a:t>mOhm</a:t>
                      </a:r>
                      <a:r>
                        <a:rPr lang="en-GB" sz="2000" u="none" strike="noStrike" dirty="0">
                          <a:effectLst/>
                        </a:rPr>
                        <a:t>]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&lt;5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&lt;5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&lt;5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</a:tr>
              <a:tr h="4176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Max triggering delay [ms]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</a:tr>
              <a:tr h="4176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Triggering delay (preferred) [ms]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0.2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0.2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0.2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</a:tr>
              <a:tr h="4176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Expected peak current [kA]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6.6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3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2.5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</a:tr>
              <a:tr h="4176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Expected frequency [Hz]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30-50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15-25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10-20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</a:tr>
              <a:tr h="41764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Time before fully discharge unit [ms]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>
                          <a:effectLst/>
                        </a:rPr>
                        <a:t>50</a:t>
                      </a:r>
                      <a:endParaRPr lang="en-GB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u="none" strike="noStrike" dirty="0" smtClean="0">
                          <a:effectLst/>
                        </a:rPr>
                        <a:t>100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215" marR="12215" marT="1221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082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76" y="1386987"/>
            <a:ext cx="4141401" cy="1959654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28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dirty="0" smtClean="0"/>
              <a:t>1-CLIQ or 2-CLIQ</a:t>
            </a:r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08753" y="743500"/>
            <a:ext cx="1782476" cy="5831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2-CLIQ</a:t>
            </a:r>
            <a:endParaRPr lang="en-GB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33519" y="743500"/>
            <a:ext cx="2253309" cy="5831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1-CLIQ</a:t>
            </a:r>
            <a:endParaRPr lang="en-GB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47385" y="3933063"/>
            <a:ext cx="6963692" cy="19379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Very similar performance expected, but 1-CLIQ: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More reliable (less components)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Avoid synchronization problems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Reduce the impact of various fault scenarios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Gives the same peak voltage to ground</a:t>
            </a:r>
            <a:endParaRPr lang="en-US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4572000" y="692696"/>
            <a:ext cx="0" cy="266429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3" y="1397338"/>
            <a:ext cx="4141403" cy="195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CLIQ – Coupling-Loss Induced Quench protection system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15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8" name="Pentagon 57"/>
          <p:cNvSpPr/>
          <p:nvPr/>
        </p:nvSpPr>
        <p:spPr>
          <a:xfrm rot="5400000">
            <a:off x="6894408" y="-473898"/>
            <a:ext cx="1006795" cy="3339996"/>
          </a:xfrm>
          <a:prstGeom prst="homePlate">
            <a:avLst>
              <a:gd name="adj" fmla="val 1971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Current Change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9" name="Pentagon 58"/>
          <p:cNvSpPr/>
          <p:nvPr/>
        </p:nvSpPr>
        <p:spPr>
          <a:xfrm rot="5400000">
            <a:off x="6815573" y="718547"/>
            <a:ext cx="1164461" cy="3339991"/>
          </a:xfrm>
          <a:prstGeom prst="homePlate">
            <a:avLst>
              <a:gd name="adj" fmla="val 2445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Magnetic </a:t>
            </a:r>
            <a:r>
              <a:rPr lang="en-GB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Field Change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0" name="Pentagon 59"/>
          <p:cNvSpPr/>
          <p:nvPr/>
        </p:nvSpPr>
        <p:spPr>
          <a:xfrm rot="5400000">
            <a:off x="6855405" y="1949988"/>
            <a:ext cx="1084792" cy="3339991"/>
          </a:xfrm>
          <a:prstGeom prst="homePlate">
            <a:avLst>
              <a:gd name="adj" fmla="val 29314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Coupling Losses (Heat</a:t>
            </a:r>
            <a:r>
              <a:rPr lang="en-GB" sz="28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)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727809" y="5338410"/>
            <a:ext cx="3382886" cy="720079"/>
          </a:xfrm>
          <a:prstGeom prst="round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32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QUENCH</a:t>
            </a:r>
            <a:endParaRPr lang="en-US" sz="32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2" name="Pentagon 61"/>
          <p:cNvSpPr/>
          <p:nvPr/>
        </p:nvSpPr>
        <p:spPr>
          <a:xfrm rot="5400000">
            <a:off x="6916604" y="3080399"/>
            <a:ext cx="962400" cy="3339991"/>
          </a:xfrm>
          <a:prstGeom prst="homePlate">
            <a:avLst>
              <a:gd name="adj" fmla="val 18629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8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Temperature Rise</a:t>
            </a:r>
            <a:endParaRPr lang="en-US" sz="28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37926"/>
            <a:ext cx="5184576" cy="591774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64" name="Straight Connector 63"/>
          <p:cNvCxnSpPr/>
          <p:nvPr/>
        </p:nvCxnSpPr>
        <p:spPr>
          <a:xfrm>
            <a:off x="2766221" y="5949280"/>
            <a:ext cx="2093811" cy="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 flipV="1">
            <a:off x="395536" y="5932150"/>
            <a:ext cx="1616242" cy="1713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Lightning Bolt 65"/>
          <p:cNvSpPr/>
          <p:nvPr/>
        </p:nvSpPr>
        <p:spPr>
          <a:xfrm flipH="1">
            <a:off x="1470077" y="5357545"/>
            <a:ext cx="437627" cy="447719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67" name="Lightning Bolt 66"/>
          <p:cNvSpPr/>
          <p:nvPr/>
        </p:nvSpPr>
        <p:spPr>
          <a:xfrm flipH="1">
            <a:off x="4278389" y="5429553"/>
            <a:ext cx="437627" cy="447719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pic>
        <p:nvPicPr>
          <p:cNvPr id="6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363649"/>
            <a:ext cx="768472" cy="30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40" y="5373216"/>
            <a:ext cx="768472" cy="30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Straight Connector 69"/>
          <p:cNvCxnSpPr/>
          <p:nvPr/>
        </p:nvCxnSpPr>
        <p:spPr>
          <a:xfrm>
            <a:off x="2299810" y="2714053"/>
            <a:ext cx="0" cy="337924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ircular Arrow 70"/>
          <p:cNvSpPr/>
          <p:nvPr/>
        </p:nvSpPr>
        <p:spPr>
          <a:xfrm flipH="1">
            <a:off x="525840" y="5766722"/>
            <a:ext cx="656354" cy="656354"/>
          </a:xfrm>
          <a:prstGeom prst="circularArrow">
            <a:avLst>
              <a:gd name="adj1" fmla="val 4493"/>
              <a:gd name="adj2" fmla="val 1142319"/>
              <a:gd name="adj3" fmla="val 20375710"/>
              <a:gd name="adj4" fmla="val 989592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2" name="Circular Arrow 71"/>
          <p:cNvSpPr/>
          <p:nvPr/>
        </p:nvSpPr>
        <p:spPr>
          <a:xfrm flipH="1">
            <a:off x="899592" y="5766722"/>
            <a:ext cx="656354" cy="656354"/>
          </a:xfrm>
          <a:prstGeom prst="circularArrow">
            <a:avLst>
              <a:gd name="adj1" fmla="val 4493"/>
              <a:gd name="adj2" fmla="val 1142319"/>
              <a:gd name="adj3" fmla="val 20375710"/>
              <a:gd name="adj4" fmla="val 989592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3" name="Circular Arrow 72"/>
          <p:cNvSpPr/>
          <p:nvPr/>
        </p:nvSpPr>
        <p:spPr>
          <a:xfrm flipH="1">
            <a:off x="1251350" y="5766722"/>
            <a:ext cx="656354" cy="656354"/>
          </a:xfrm>
          <a:prstGeom prst="circularArrow">
            <a:avLst>
              <a:gd name="adj1" fmla="val 4493"/>
              <a:gd name="adj2" fmla="val 1142319"/>
              <a:gd name="adj3" fmla="val 20375710"/>
              <a:gd name="adj4" fmla="val 989592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4" name="Circular Arrow 73"/>
          <p:cNvSpPr/>
          <p:nvPr/>
        </p:nvSpPr>
        <p:spPr>
          <a:xfrm flipH="1">
            <a:off x="2974112" y="5733256"/>
            <a:ext cx="656354" cy="656354"/>
          </a:xfrm>
          <a:prstGeom prst="circularArrow">
            <a:avLst>
              <a:gd name="adj1" fmla="val 4493"/>
              <a:gd name="adj2" fmla="val 1142319"/>
              <a:gd name="adj3" fmla="val 20375710"/>
              <a:gd name="adj4" fmla="val 989592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5" name="Circular Arrow 74"/>
          <p:cNvSpPr/>
          <p:nvPr/>
        </p:nvSpPr>
        <p:spPr>
          <a:xfrm flipH="1">
            <a:off x="3347864" y="5733256"/>
            <a:ext cx="656354" cy="656354"/>
          </a:xfrm>
          <a:prstGeom prst="circularArrow">
            <a:avLst>
              <a:gd name="adj1" fmla="val 4493"/>
              <a:gd name="adj2" fmla="val 1142319"/>
              <a:gd name="adj3" fmla="val 20375710"/>
              <a:gd name="adj4" fmla="val 989592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76" name="Circular Arrow 75"/>
          <p:cNvSpPr/>
          <p:nvPr/>
        </p:nvSpPr>
        <p:spPr>
          <a:xfrm flipH="1">
            <a:off x="3699622" y="5733256"/>
            <a:ext cx="656354" cy="656354"/>
          </a:xfrm>
          <a:prstGeom prst="circularArrow">
            <a:avLst>
              <a:gd name="adj1" fmla="val 4493"/>
              <a:gd name="adj2" fmla="val 1142319"/>
              <a:gd name="adj3" fmla="val 20375710"/>
              <a:gd name="adj4" fmla="val 989592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931124" y="6165304"/>
            <a:ext cx="2770924" cy="541082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Patent EP13174323.9</a:t>
            </a:r>
            <a:endParaRPr lang="en-GB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30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  <p:bldP spid="66" grpId="0" animBg="1"/>
      <p:bldP spid="67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8520" y="692696"/>
            <a:ext cx="7710261" cy="5784301"/>
          </a:xfrm>
          <a:prstGeom prst="rect">
            <a:avLst/>
          </a:prstGeom>
          <a:noFill/>
        </p:spPr>
      </p:pic>
      <p:sp>
        <p:nvSpPr>
          <p:cNvPr id="2052" name="Title 1"/>
          <p:cNvSpPr>
            <a:spLocks noGrp="1"/>
          </p:cNvSpPr>
          <p:nvPr>
            <p:ph type="ctrTitle"/>
          </p:nvPr>
        </p:nvSpPr>
        <p:spPr>
          <a:xfrm>
            <a:off x="76200" y="76200"/>
            <a:ext cx="9000000" cy="540000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l"/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Summary of CLIQ and </a:t>
            </a:r>
            <a:r>
              <a:rPr lang="en-GB" sz="2400" b="1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QH</a:t>
            </a:r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performance on the model magnet</a:t>
            </a:r>
            <a:endParaRPr lang="en-US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6516216" y="1700808"/>
            <a:ext cx="0" cy="1224136"/>
          </a:xfrm>
          <a:prstGeom prst="straightConnector1">
            <a:avLst/>
          </a:prstGeom>
          <a:ln w="60325">
            <a:solidFill>
              <a:srgbClr val="0000FF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6660232" y="1664742"/>
            <a:ext cx="2376264" cy="100811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At nominal current quench load </a:t>
            </a:r>
            <a:r>
              <a:rPr lang="en-GB" sz="20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reduced by ~30%</a:t>
            </a:r>
            <a:r>
              <a:rPr lang="en-GB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using CLIQ</a:t>
            </a:r>
            <a:endParaRPr lang="en-US" sz="2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638974" y="3087514"/>
            <a:ext cx="2376264" cy="127759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However, CLIQ performance strongly depends on the magnet length</a:t>
            </a:r>
            <a:endParaRPr lang="en-US" sz="20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17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CLIQ – Typical discharge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17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/>
          <a:stretch/>
        </p:blipFill>
        <p:spPr>
          <a:xfrm>
            <a:off x="830676" y="718769"/>
            <a:ext cx="7494240" cy="578430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6877860" y="76200"/>
            <a:ext cx="2195736" cy="864097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Excellent agreement between simulations and measurements</a:t>
            </a:r>
            <a:endParaRPr lang="en-US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09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4099" r="6608" b="1289"/>
          <a:stretch/>
        </p:blipFill>
        <p:spPr bwMode="auto">
          <a:xfrm>
            <a:off x="832284" y="786232"/>
            <a:ext cx="7416824" cy="5811120"/>
          </a:xfrm>
          <a:prstGeom prst="rect">
            <a:avLst/>
          </a:prstGeom>
          <a:noFill/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Testing CLIQ – Nb</a:t>
            </a:r>
            <a:r>
              <a:rPr lang="en-GB" sz="2800" baseline="-25000" dirty="0" smtClean="0"/>
              <a:t>3</a:t>
            </a:r>
            <a:r>
              <a:rPr lang="en-GB" sz="2800" dirty="0" smtClean="0"/>
              <a:t>Sn model magnet for HL-LHC (HQ02b)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18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372200" y="2783525"/>
            <a:ext cx="2700000" cy="1289824"/>
          </a:xfrm>
          <a:prstGeom prst="roundRect">
            <a:avLst>
              <a:gd name="adj" fmla="val 8866"/>
            </a:avLst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First CLIQ tests on a </a:t>
            </a:r>
            <a:r>
              <a:rPr lang="en-US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Nb</a:t>
            </a:r>
            <a:r>
              <a:rPr lang="en-US" sz="2400" b="1" u="sng" baseline="-25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3</a:t>
            </a:r>
            <a:r>
              <a:rPr lang="en-US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Sn</a:t>
            </a:r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magnet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51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996" y="779105"/>
            <a:ext cx="6794260" cy="5868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7501" r="13726" b="-1"/>
          <a:stretch/>
        </p:blipFill>
        <p:spPr>
          <a:xfrm>
            <a:off x="3707903" y="3717032"/>
            <a:ext cx="3168353" cy="29307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6913" r="15601" b="-1913"/>
          <a:stretch/>
        </p:blipFill>
        <p:spPr>
          <a:xfrm>
            <a:off x="3715104" y="779105"/>
            <a:ext cx="3089144" cy="3009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7500" r="13726"/>
          <a:stretch/>
        </p:blipFill>
        <p:spPr>
          <a:xfrm>
            <a:off x="107504" y="3717032"/>
            <a:ext cx="3168353" cy="29307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3" t="6912" r="13726" b="-1912"/>
          <a:stretch/>
        </p:blipFill>
        <p:spPr>
          <a:xfrm>
            <a:off x="107504" y="779105"/>
            <a:ext cx="3168353" cy="3009935"/>
          </a:xfrm>
          <a:prstGeom prst="rect">
            <a:avLst/>
          </a:prstGeom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Optimizing CLIQ – </a:t>
            </a:r>
            <a:r>
              <a:rPr lang="en-US" sz="2800" dirty="0" smtClean="0"/>
              <a:t>Examples of possible configurations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19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092280" y="1888564"/>
            <a:ext cx="1993356" cy="305260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Different configurations can be obtained by varying the electrical order of the poles and the positioning of the CLIQ terminals</a:t>
            </a:r>
            <a:endParaRPr lang="en-US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47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78F25DAE-9760-4EA7-A0F3-3A7A435D4643}" type="slidenum">
              <a:rPr lang="en-US">
                <a:latin typeface="+mj-lt"/>
                <a:cs typeface="Times New Roman" pitchFamily="18" charset="0"/>
              </a:rPr>
              <a:t>2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6200" y="786085"/>
            <a:ext cx="8991600" cy="5780113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/>
            <a:r>
              <a:rPr lang="en-GB" sz="2800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Main objective</a:t>
            </a:r>
          </a:p>
          <a:p>
            <a:pPr marL="92075"/>
            <a:r>
              <a:rPr lang="en-GB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Assessing the performance of a CLIQ-based protection system in conditions closest possible to the full-size case.</a:t>
            </a:r>
          </a:p>
          <a:p>
            <a:pPr marL="92075"/>
            <a:endParaRPr lang="en-GB" sz="2800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marL="92075"/>
            <a:r>
              <a:rPr lang="en-GB" sz="2800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Goals</a:t>
            </a:r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Test CLIQ performance -Different at low and high current</a:t>
            </a:r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Verify correct choice of the optimum configuration</a:t>
            </a:r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Compare performance 1-CLIQ </a:t>
            </a:r>
            <a:r>
              <a:rPr lang="en-GB" sz="28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vs</a:t>
            </a:r>
            <a:r>
              <a:rPr lang="en-GB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2-CLIQ</a:t>
            </a:r>
          </a:p>
          <a:p>
            <a:pPr marL="434975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Further validate existing model of a CLIQ discharge</a:t>
            </a:r>
            <a:endParaRPr lang="en-GB" sz="2800" b="1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CLIQ tests on SQXF at FNAL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889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Optimizing CLIQ – CLIQ effectiveness, </a:t>
            </a:r>
            <a:r>
              <a:rPr lang="az-Cyrl-AZ" sz="2800" dirty="0" smtClean="0"/>
              <a:t>Ѱ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20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380312" y="1888564"/>
            <a:ext cx="1705324" cy="305260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CLIQ effectiveness, </a:t>
            </a:r>
            <a:r>
              <a:rPr lang="az-Cyrl-AZ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Ѱ</a:t>
            </a:r>
            <a:endParaRPr lang="en-GB" b="1" u="sng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ctr"/>
            <a:endParaRPr lang="en-GB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Introduced magnetic-field change, per unit of charging voltage and magnet length</a:t>
            </a:r>
            <a:endParaRPr lang="en-US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82" y="853964"/>
            <a:ext cx="3616863" cy="288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3921" y="853964"/>
            <a:ext cx="3616865" cy="28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82" y="3733964"/>
            <a:ext cx="3616864" cy="28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3921" y="3733964"/>
            <a:ext cx="3616865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 txBox="1">
            <a:spLocks/>
          </p:cNvSpPr>
          <p:nvPr/>
        </p:nvSpPr>
        <p:spPr>
          <a:xfrm>
            <a:off x="81996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32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sz="2800" dirty="0" smtClean="0"/>
              <a:t>Designing CLIQ – Simulated CLIQ on a 7 m long MQXF</a:t>
            </a:r>
            <a:endParaRPr lang="en-US" sz="2800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8604448" y="6597352"/>
            <a:ext cx="539552" cy="255561"/>
          </a:xfrm>
        </p:spPr>
        <p:txBody>
          <a:bodyPr/>
          <a:lstStyle/>
          <a:p>
            <a:pPr>
              <a:defRPr/>
            </a:pPr>
            <a:fld id="{AF525D89-ED27-48A6-8EB1-D4CDDC56FBEE}" type="slidenum">
              <a:rPr lang="en-US" smtClean="0">
                <a:latin typeface="+mj-lt"/>
                <a:cs typeface="Times New Roman" pitchFamily="18" charset="0"/>
              </a:rPr>
              <a:t>21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   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046239" y="718954"/>
            <a:ext cx="2949697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Temperature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74" y="1579353"/>
            <a:ext cx="5076000" cy="44735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2683" y="1579353"/>
            <a:ext cx="5076000" cy="447356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436095" y="718954"/>
            <a:ext cx="2949697" cy="79208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92075" algn="ctr"/>
            <a:r>
              <a:rPr lang="en-US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Voltage to ground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4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611193"/>
              </p:ext>
            </p:extLst>
          </p:nvPr>
        </p:nvGraphicFramePr>
        <p:xfrm>
          <a:off x="2195735" y="2088000"/>
          <a:ext cx="3475344" cy="12238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7" name="Equation" r:id="rId3" imgW="1866600" imgH="545760" progId="Equation.3">
                  <p:embed/>
                </p:oleObj>
              </mc:Choice>
              <mc:Fallback>
                <p:oleObj name="Equation" r:id="rId3" imgW="186660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735" y="2088000"/>
                        <a:ext cx="3475344" cy="122388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 algn="ctr"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l"/>
            <a:r>
              <a:rPr lang="en-GB" sz="2400" b="1" dirty="0">
                <a:latin typeface="+mj-lt"/>
              </a:rPr>
              <a:t>Protecting </a:t>
            </a:r>
            <a:r>
              <a:rPr lang="en-GB" sz="2400" b="1" dirty="0" smtClean="0">
                <a:latin typeface="+mj-lt"/>
              </a:rPr>
              <a:t>full-scale magnets with CLIQ – The strategy</a:t>
            </a:r>
            <a:endParaRPr lang="en-US" sz="2400" b="1" dirty="0">
              <a:latin typeface="+mj-lt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290484" y="692697"/>
            <a:ext cx="8601996" cy="504055"/>
          </a:xfrm>
          <a:prstGeom prst="roundRect">
            <a:avLst>
              <a:gd name="adj" fmla="val 12134"/>
            </a:avLst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000" b="1" u="sng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Power per unit volume</a:t>
            </a:r>
            <a:r>
              <a:rPr lang="en-GB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deposited by CLIQ depends on inter-filament loss (</a:t>
            </a:r>
            <a:r>
              <a:rPr lang="en-GB" sz="2000" b="1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IFCL</a:t>
            </a:r>
            <a:r>
              <a:rPr lang="en-GB" sz="20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)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48" name="Straight Arrow Connector 47"/>
          <p:cNvCxnSpPr>
            <a:stCxn id="49" idx="3"/>
          </p:cNvCxnSpPr>
          <p:nvPr/>
        </p:nvCxnSpPr>
        <p:spPr>
          <a:xfrm>
            <a:off x="3635896" y="1645860"/>
            <a:ext cx="576064" cy="631012"/>
          </a:xfrm>
          <a:prstGeom prst="straightConnector1">
            <a:avLst/>
          </a:prstGeom>
          <a:ln w="38100">
            <a:solidFill>
              <a:schemeClr val="accent6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658491" y="1268760"/>
            <a:ext cx="2977405" cy="754199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000" b="1" u="sng" dirty="0" smtClean="0">
                <a:solidFill>
                  <a:schemeClr val="tx1"/>
                </a:solidFill>
                <a:cs typeface="Times New Roman" pitchFamily="18" charset="0"/>
              </a:rPr>
              <a:t>Charging voltage</a:t>
            </a:r>
          </a:p>
          <a:p>
            <a:pPr algn="ctr" eaLnBrk="0" hangingPunct="0"/>
            <a:r>
              <a:rPr lang="en-GB" sz="2000" dirty="0">
                <a:solidFill>
                  <a:schemeClr val="tx1"/>
                </a:solidFill>
                <a:cs typeface="Times New Roman" pitchFamily="18" charset="0"/>
              </a:rPr>
              <a:t>(</a:t>
            </a:r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limited for safety reasons)</a:t>
            </a:r>
            <a:endParaRPr lang="en-US" sz="2000" b="1" baseline="-25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50" name="Straight Arrow Connector 49"/>
          <p:cNvCxnSpPr/>
          <p:nvPr/>
        </p:nvCxnSpPr>
        <p:spPr>
          <a:xfrm flipH="1" flipV="1">
            <a:off x="5220072" y="3284984"/>
            <a:ext cx="576064" cy="360040"/>
          </a:xfrm>
          <a:prstGeom prst="straightConnector1">
            <a:avLst/>
          </a:prstGeom>
          <a:ln w="38100">
            <a:solidFill>
              <a:srgbClr val="00B050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5796136" y="2276872"/>
            <a:ext cx="3271664" cy="2338375"/>
          </a:xfrm>
          <a:prstGeom prst="roundRect">
            <a:avLst>
              <a:gd name="adj" fmla="val 9172"/>
            </a:avLst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Equivalent </a:t>
            </a:r>
            <a:r>
              <a:rPr lang="en-GB" sz="2000" b="1" u="sng" dirty="0" smtClean="0">
                <a:solidFill>
                  <a:schemeClr val="tx1"/>
                </a:solidFill>
                <a:cs typeface="Times New Roman" pitchFamily="18" charset="0"/>
              </a:rPr>
              <a:t>inductance</a:t>
            </a:r>
          </a:p>
          <a:p>
            <a:pPr algn="ctr" eaLnBrk="0" hangingPunct="0"/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of the discharge circuit</a:t>
            </a:r>
          </a:p>
          <a:p>
            <a:pPr marL="266700" lvl="1" indent="-266700"/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→ Coil </a:t>
            </a:r>
            <a:r>
              <a:rPr lang="en-GB" b="1" u="sng" dirty="0">
                <a:solidFill>
                  <a:schemeClr val="tx1"/>
                </a:solidFill>
                <a:cs typeface="Times New Roman" pitchFamily="18" charset="0"/>
              </a:rPr>
              <a:t>geometry</a:t>
            </a:r>
          </a:p>
          <a:p>
            <a:pPr marL="266700" lvl="1" indent="-266700"/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→ </a:t>
            </a:r>
            <a:r>
              <a:rPr lang="en-GB" b="1" u="sng" dirty="0">
                <a:solidFill>
                  <a:schemeClr val="tx1"/>
                </a:solidFill>
                <a:cs typeface="Times New Roman" pitchFamily="18" charset="0"/>
              </a:rPr>
              <a:t>Position</a:t>
            </a:r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 of CLIQ connections</a:t>
            </a:r>
          </a:p>
          <a:p>
            <a:pPr marL="266700" lvl="1" indent="-266700"/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→ Electrical </a:t>
            </a:r>
            <a:r>
              <a:rPr lang="en-GB" b="1" u="sng" dirty="0">
                <a:solidFill>
                  <a:schemeClr val="tx1"/>
                </a:solidFill>
                <a:cs typeface="Times New Roman" pitchFamily="18" charset="0"/>
              </a:rPr>
              <a:t>order</a:t>
            </a:r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 of </a:t>
            </a:r>
            <a:r>
              <a:rPr lang="en-GB" dirty="0" smtClean="0">
                <a:solidFill>
                  <a:schemeClr val="tx1"/>
                </a:solidFill>
                <a:cs typeface="Times New Roman" pitchFamily="18" charset="0"/>
              </a:rPr>
              <a:t>the poles</a:t>
            </a:r>
          </a:p>
          <a:p>
            <a:pPr marL="266700" lvl="1" indent="-266700" algn="ctr"/>
            <a:r>
              <a:rPr lang="en-GB" dirty="0" smtClean="0">
                <a:solidFill>
                  <a:schemeClr val="tx1"/>
                </a:solidFill>
                <a:cs typeface="Times New Roman" pitchFamily="18" charset="0"/>
              </a:rPr>
              <a:t>(always an advantage, typically possible with minor changes)</a:t>
            </a:r>
            <a:endParaRPr lang="en-GB" dirty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52" name="Straight Arrow Connector 51"/>
          <p:cNvCxnSpPr>
            <a:stCxn id="53" idx="3"/>
          </p:cNvCxnSpPr>
          <p:nvPr/>
        </p:nvCxnSpPr>
        <p:spPr>
          <a:xfrm flipV="1">
            <a:off x="2244278" y="3100966"/>
            <a:ext cx="1895674" cy="633126"/>
          </a:xfrm>
          <a:prstGeom prst="straightConnector1">
            <a:avLst/>
          </a:prstGeom>
          <a:ln w="38100">
            <a:solidFill>
              <a:schemeClr val="accent2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107504" y="3356992"/>
            <a:ext cx="2136774" cy="754199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000" b="1" u="sng" dirty="0" smtClean="0">
                <a:solidFill>
                  <a:schemeClr val="tx1"/>
                </a:solidFill>
                <a:cs typeface="Times New Roman" pitchFamily="18" charset="0"/>
              </a:rPr>
              <a:t>Magnet length</a:t>
            </a:r>
          </a:p>
          <a:p>
            <a:pPr algn="ctr" eaLnBrk="0" hangingPunct="0"/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(defined by design)</a:t>
            </a:r>
            <a:endParaRPr lang="en-US" sz="2000" b="1" baseline="-25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54" name="Straight Arrow Connector 53"/>
          <p:cNvCxnSpPr>
            <a:stCxn id="55" idx="1"/>
          </p:cNvCxnSpPr>
          <p:nvPr/>
        </p:nvCxnSpPr>
        <p:spPr>
          <a:xfrm flipH="1">
            <a:off x="5004048" y="1645861"/>
            <a:ext cx="655910" cy="631011"/>
          </a:xfrm>
          <a:prstGeom prst="straightConnector1">
            <a:avLst/>
          </a:prstGeom>
          <a:ln w="38100">
            <a:solidFill>
              <a:schemeClr val="accent6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ounded Rectangle 54"/>
          <p:cNvSpPr/>
          <p:nvPr/>
        </p:nvSpPr>
        <p:spPr>
          <a:xfrm>
            <a:off x="5659958" y="1268761"/>
            <a:ext cx="3407842" cy="754199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Number of </a:t>
            </a:r>
            <a:r>
              <a:rPr lang="en-GB" sz="2000" b="1" u="sng" dirty="0" smtClean="0">
                <a:solidFill>
                  <a:schemeClr val="tx1"/>
                </a:solidFill>
                <a:cs typeface="Times New Roman" pitchFamily="18" charset="0"/>
              </a:rPr>
              <a:t>CLIQ units</a:t>
            </a:r>
          </a:p>
          <a:p>
            <a:pPr algn="ctr" eaLnBrk="0" hangingPunct="0"/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(</a:t>
            </a:r>
            <a:r>
              <a:rPr lang="en-GB" sz="2000" dirty="0">
                <a:solidFill>
                  <a:schemeClr val="tx1"/>
                </a:solidFill>
                <a:cs typeface="Times New Roman" pitchFamily="18" charset="0"/>
              </a:rPr>
              <a:t>for </a:t>
            </a:r>
            <a:r>
              <a:rPr lang="en-GB" sz="2000" dirty="0" err="1">
                <a:solidFill>
                  <a:schemeClr val="tx1"/>
                </a:solidFill>
                <a:cs typeface="Times New Roman" pitchFamily="18" charset="0"/>
              </a:rPr>
              <a:t>quadrupoles</a:t>
            </a:r>
            <a:r>
              <a:rPr lang="en-GB" sz="2000" dirty="0">
                <a:solidFill>
                  <a:schemeClr val="tx1"/>
                </a:solidFill>
                <a:cs typeface="Times New Roman" pitchFamily="18" charset="0"/>
              </a:rPr>
              <a:t> up to </a:t>
            </a:r>
            <a:r>
              <a:rPr lang="en-GB" sz="2000" b="1" dirty="0">
                <a:solidFill>
                  <a:schemeClr val="tx1"/>
                </a:solidFill>
                <a:cs typeface="Times New Roman" pitchFamily="18" charset="0"/>
              </a:rPr>
              <a:t>2 units</a:t>
            </a:r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)</a:t>
            </a:r>
            <a:endParaRPr lang="en-US" sz="2000" b="1" baseline="-25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2555776" y="3717032"/>
            <a:ext cx="3024336" cy="8982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000" b="1" u="sng" dirty="0" smtClean="0">
                <a:solidFill>
                  <a:schemeClr val="tx1"/>
                </a:solidFill>
                <a:cs typeface="Times New Roman" pitchFamily="18" charset="0"/>
              </a:rPr>
              <a:t>Capacitance of CLIQ unit</a:t>
            </a:r>
            <a:endParaRPr lang="en-GB" sz="2000" u="sng" dirty="0">
              <a:solidFill>
                <a:schemeClr val="tx1"/>
              </a:solidFill>
              <a:cs typeface="Times New Roman" pitchFamily="18" charset="0"/>
            </a:endParaRPr>
          </a:p>
          <a:p>
            <a:pPr algn="ctr" eaLnBrk="0" hangingPunct="0"/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(no effect on power, but	   </a:t>
            </a:r>
          </a:p>
          <a:p>
            <a:pPr algn="ctr" eaLnBrk="0" hangingPunct="0"/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to </a:t>
            </a:r>
            <a:r>
              <a:rPr lang="en-GB" sz="2000" dirty="0">
                <a:solidFill>
                  <a:schemeClr val="tx1"/>
                </a:solidFill>
                <a:cs typeface="Times New Roman" pitchFamily="18" charset="0"/>
              </a:rPr>
              <a:t>discharged energy)</a:t>
            </a:r>
            <a:endParaRPr lang="en-US" sz="2000" b="1" baseline="-25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107505" y="4757748"/>
            <a:ext cx="1800199" cy="140391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For a </a:t>
            </a:r>
            <a:r>
              <a:rPr lang="en-GB" sz="2400" b="1" u="sng" dirty="0">
                <a:solidFill>
                  <a:schemeClr val="tx1"/>
                </a:solidFill>
                <a:cs typeface="Times New Roman" pitchFamily="18" charset="0"/>
              </a:rPr>
              <a:t>given</a:t>
            </a:r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 quadrupole magnet</a:t>
            </a:r>
            <a:endParaRPr lang="en-US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4" name="Rounded Rectangle 63"/>
          <p:cNvSpPr/>
          <p:nvPr/>
        </p:nvSpPr>
        <p:spPr>
          <a:xfrm>
            <a:off x="2483768" y="4757748"/>
            <a:ext cx="1992689" cy="1415706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Choose optimum CLIQ </a:t>
            </a:r>
            <a:r>
              <a:rPr lang="en-GB" sz="2400" b="1" u="sng" dirty="0">
                <a:solidFill>
                  <a:schemeClr val="tx1"/>
                </a:solidFill>
                <a:cs typeface="Times New Roman" pitchFamily="18" charset="0"/>
              </a:rPr>
              <a:t>configuration</a:t>
            </a:r>
            <a:endParaRPr lang="en-US" sz="2400" b="1" u="sng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5" name="Rounded Rectangle 64"/>
          <p:cNvSpPr/>
          <p:nvPr/>
        </p:nvSpPr>
        <p:spPr>
          <a:xfrm>
            <a:off x="4973798" y="4757748"/>
            <a:ext cx="1614426" cy="83086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Increase </a:t>
            </a:r>
            <a:r>
              <a:rPr lang="en-GB" sz="2400" b="1" u="sng" dirty="0">
                <a:solidFill>
                  <a:schemeClr val="tx1"/>
                </a:solidFill>
                <a:cs typeface="Times New Roman" pitchFamily="18" charset="0"/>
              </a:rPr>
              <a:t>voltage</a:t>
            </a:r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 U</a:t>
            </a:r>
            <a:r>
              <a:rPr lang="en-GB" sz="2400" baseline="-25000" dirty="0">
                <a:solidFill>
                  <a:schemeClr val="tx1"/>
                </a:solidFill>
                <a:cs typeface="Times New Roman" pitchFamily="18" charset="0"/>
              </a:rPr>
              <a:t>0</a:t>
            </a:r>
            <a:endParaRPr lang="en-US" sz="2400" baseline="-25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4973798" y="5660622"/>
            <a:ext cx="1614426" cy="5128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b="1" u="sng" dirty="0">
                <a:solidFill>
                  <a:schemeClr val="tx1"/>
                </a:solidFill>
                <a:cs typeface="Times New Roman" pitchFamily="18" charset="0"/>
              </a:rPr>
              <a:t>2-CLIQ</a:t>
            </a:r>
            <a:endParaRPr lang="en-US" sz="2400" b="1" u="sng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7075111" y="4757747"/>
            <a:ext cx="1992689" cy="1415707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Increase </a:t>
            </a:r>
            <a:r>
              <a:rPr lang="en-GB" sz="2400" b="1" u="sng" dirty="0">
                <a:solidFill>
                  <a:schemeClr val="tx1"/>
                </a:solidFill>
                <a:cs typeface="Times New Roman" pitchFamily="18" charset="0"/>
              </a:rPr>
              <a:t>capacitance </a:t>
            </a:r>
            <a:r>
              <a:rPr lang="en-GB" sz="2400" dirty="0">
                <a:solidFill>
                  <a:schemeClr val="tx1"/>
                </a:solidFill>
                <a:cs typeface="Times New Roman" pitchFamily="18" charset="0"/>
              </a:rPr>
              <a:t>of CLIQ </a:t>
            </a:r>
            <a:r>
              <a:rPr lang="en-GB" sz="2400" dirty="0" smtClean="0">
                <a:solidFill>
                  <a:schemeClr val="tx1"/>
                </a:solidFill>
                <a:cs typeface="Times New Roman" pitchFamily="18" charset="0"/>
              </a:rPr>
              <a:t>unit(s)</a:t>
            </a:r>
            <a:endParaRPr lang="en-US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70" name="Right Arrow 69"/>
          <p:cNvSpPr/>
          <p:nvPr/>
        </p:nvSpPr>
        <p:spPr>
          <a:xfrm>
            <a:off x="35496" y="6246088"/>
            <a:ext cx="8712967" cy="567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Straight Arrow Connector 70"/>
          <p:cNvCxnSpPr>
            <a:stCxn id="63" idx="3"/>
            <a:endCxn id="64" idx="1"/>
          </p:cNvCxnSpPr>
          <p:nvPr/>
        </p:nvCxnSpPr>
        <p:spPr>
          <a:xfrm>
            <a:off x="1907704" y="5459707"/>
            <a:ext cx="576064" cy="5894"/>
          </a:xfrm>
          <a:prstGeom prst="straightConnector1">
            <a:avLst/>
          </a:prstGeom>
          <a:ln w="38100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65" idx="3"/>
          </p:cNvCxnSpPr>
          <p:nvPr/>
        </p:nvCxnSpPr>
        <p:spPr>
          <a:xfrm>
            <a:off x="6588224" y="5173181"/>
            <a:ext cx="486887" cy="270224"/>
          </a:xfrm>
          <a:prstGeom prst="straightConnector1">
            <a:avLst/>
          </a:prstGeom>
          <a:ln w="38100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endCxn id="67" idx="1"/>
          </p:cNvCxnSpPr>
          <p:nvPr/>
        </p:nvCxnSpPr>
        <p:spPr>
          <a:xfrm flipV="1">
            <a:off x="6588224" y="5465601"/>
            <a:ext cx="486887" cy="454591"/>
          </a:xfrm>
          <a:prstGeom prst="straightConnector1">
            <a:avLst/>
          </a:prstGeom>
          <a:ln w="38100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64" idx="3"/>
            <a:endCxn id="65" idx="1"/>
          </p:cNvCxnSpPr>
          <p:nvPr/>
        </p:nvCxnSpPr>
        <p:spPr>
          <a:xfrm flipV="1">
            <a:off x="4476457" y="5173181"/>
            <a:ext cx="497341" cy="292420"/>
          </a:xfrm>
          <a:prstGeom prst="straightConnector1">
            <a:avLst/>
          </a:prstGeom>
          <a:ln w="38100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64" idx="3"/>
            <a:endCxn id="66" idx="1"/>
          </p:cNvCxnSpPr>
          <p:nvPr/>
        </p:nvCxnSpPr>
        <p:spPr>
          <a:xfrm>
            <a:off x="4476457" y="5465601"/>
            <a:ext cx="497341" cy="451438"/>
          </a:xfrm>
          <a:prstGeom prst="straightConnector1">
            <a:avLst/>
          </a:prstGeom>
          <a:ln w="38100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708270"/>
              </p:ext>
            </p:extLst>
          </p:nvPr>
        </p:nvGraphicFramePr>
        <p:xfrm>
          <a:off x="5220071" y="4050175"/>
          <a:ext cx="367291" cy="242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38" name="Equation" r:id="rId5" imgW="152280" imgH="126720" progId="Equation.3">
                  <p:embed/>
                </p:oleObj>
              </mc:Choice>
              <mc:Fallback>
                <p:oleObj name="Equation" r:id="rId5" imgW="152280" imgH="126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220071" y="4050175"/>
                        <a:ext cx="367291" cy="2429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9471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1" grpId="0" animBg="1"/>
      <p:bldP spid="53" grpId="0" animBg="1"/>
      <p:bldP spid="55" grpId="0" animBg="1"/>
      <p:bldP spid="60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7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1700808"/>
            <a:ext cx="9144000" cy="39604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386" y="1772816"/>
            <a:ext cx="5088565" cy="3816424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126" y="1772816"/>
            <a:ext cx="5088565" cy="3816424"/>
          </a:xfrm>
          <a:prstGeom prst="rect">
            <a:avLst/>
          </a:prstGeom>
        </p:spPr>
      </p:pic>
      <p:sp>
        <p:nvSpPr>
          <p:cNvPr id="64" name="Oval 63"/>
          <p:cNvSpPr/>
          <p:nvPr/>
        </p:nvSpPr>
        <p:spPr>
          <a:xfrm>
            <a:off x="3131840" y="2276872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1</a:t>
            </a:r>
          </a:p>
        </p:txBody>
      </p:sp>
      <p:sp>
        <p:nvSpPr>
          <p:cNvPr id="65" name="Oval 64"/>
          <p:cNvSpPr/>
          <p:nvPr/>
        </p:nvSpPr>
        <p:spPr>
          <a:xfrm>
            <a:off x="731412" y="2276872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2</a:t>
            </a:r>
          </a:p>
        </p:txBody>
      </p:sp>
      <p:sp>
        <p:nvSpPr>
          <p:cNvPr id="66" name="Oval 65"/>
          <p:cNvSpPr/>
          <p:nvPr/>
        </p:nvSpPr>
        <p:spPr>
          <a:xfrm>
            <a:off x="731412" y="4581128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3</a:t>
            </a:r>
          </a:p>
        </p:txBody>
      </p:sp>
      <p:sp>
        <p:nvSpPr>
          <p:cNvPr id="67" name="Oval 66"/>
          <p:cNvSpPr/>
          <p:nvPr/>
        </p:nvSpPr>
        <p:spPr>
          <a:xfrm>
            <a:off x="3131840" y="4581128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4</a:t>
            </a:r>
          </a:p>
        </p:txBody>
      </p:sp>
      <p:sp>
        <p:nvSpPr>
          <p:cNvPr id="68" name="Oval 67"/>
          <p:cNvSpPr/>
          <p:nvPr/>
        </p:nvSpPr>
        <p:spPr>
          <a:xfrm>
            <a:off x="7764516" y="2276872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1</a:t>
            </a:r>
          </a:p>
        </p:txBody>
      </p:sp>
      <p:sp>
        <p:nvSpPr>
          <p:cNvPr id="69" name="Oval 68"/>
          <p:cNvSpPr/>
          <p:nvPr/>
        </p:nvSpPr>
        <p:spPr>
          <a:xfrm>
            <a:off x="5364088" y="2276872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0" name="Oval 69"/>
          <p:cNvSpPr/>
          <p:nvPr/>
        </p:nvSpPr>
        <p:spPr>
          <a:xfrm>
            <a:off x="5364088" y="4581128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3</a:t>
            </a:r>
          </a:p>
        </p:txBody>
      </p:sp>
      <p:sp>
        <p:nvSpPr>
          <p:cNvPr id="71" name="Oval 70"/>
          <p:cNvSpPr/>
          <p:nvPr/>
        </p:nvSpPr>
        <p:spPr>
          <a:xfrm>
            <a:off x="7764516" y="4581128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4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2088000" y="2060848"/>
            <a:ext cx="0" cy="3168352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696000" y="2060848"/>
            <a:ext cx="0" cy="3168352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 flipH="1" flipV="1">
            <a:off x="5205668" y="3625764"/>
            <a:ext cx="3038740" cy="19260"/>
          </a:xfrm>
          <a:prstGeom prst="line">
            <a:avLst/>
          </a:prstGeom>
          <a:ln w="19050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61" idx="0"/>
            <a:endCxn id="61" idx="2"/>
          </p:cNvCxnSpPr>
          <p:nvPr/>
        </p:nvCxnSpPr>
        <p:spPr>
          <a:xfrm>
            <a:off x="4572000" y="1700808"/>
            <a:ext cx="0" cy="3960440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6" name="Oval 75"/>
          <p:cNvSpPr/>
          <p:nvPr/>
        </p:nvSpPr>
        <p:spPr>
          <a:xfrm>
            <a:off x="1890000" y="2060848"/>
            <a:ext cx="41345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7" name="Oval 76"/>
          <p:cNvSpPr/>
          <p:nvPr/>
        </p:nvSpPr>
        <p:spPr>
          <a:xfrm>
            <a:off x="1890000" y="4342780"/>
            <a:ext cx="41345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8" name="Oval 77"/>
          <p:cNvSpPr/>
          <p:nvPr/>
        </p:nvSpPr>
        <p:spPr>
          <a:xfrm>
            <a:off x="6489274" y="2060848"/>
            <a:ext cx="41345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9" name="Oval 78"/>
          <p:cNvSpPr/>
          <p:nvPr/>
        </p:nvSpPr>
        <p:spPr>
          <a:xfrm>
            <a:off x="6489274" y="4342780"/>
            <a:ext cx="41345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0" name="Oval 79"/>
          <p:cNvSpPr/>
          <p:nvPr/>
        </p:nvSpPr>
        <p:spPr>
          <a:xfrm rot="5400000">
            <a:off x="5347923" y="3193716"/>
            <a:ext cx="41345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1" name="Oval 80"/>
          <p:cNvSpPr/>
          <p:nvPr/>
        </p:nvSpPr>
        <p:spPr>
          <a:xfrm rot="5400000">
            <a:off x="7605634" y="3212976"/>
            <a:ext cx="41345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0" rtlCol="0" anchor="ctr"/>
          <a:lstStyle>
            <a:defPPr>
              <a:defRPr lang="en-US"/>
            </a:defPPr>
            <a:lvl1pPr algn="ctr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l"/>
            <a:r>
              <a:rPr lang="en-GB" sz="2400" b="1" dirty="0" smtClean="0">
                <a:latin typeface="+mj-lt"/>
              </a:rPr>
              <a:t>Optimum CLIQ </a:t>
            </a:r>
            <a:r>
              <a:rPr lang="en-GB" sz="2400" b="1" dirty="0">
                <a:latin typeface="+mj-lt"/>
              </a:rPr>
              <a:t>discharge </a:t>
            </a:r>
            <a:r>
              <a:rPr lang="en-GB" sz="2400" b="1" dirty="0" smtClean="0">
                <a:latin typeface="+mj-lt"/>
              </a:rPr>
              <a:t>configuration			-2</a:t>
            </a:r>
            <a:endParaRPr lang="en-US" sz="2400" b="1" dirty="0">
              <a:latin typeface="+mj-lt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27" name="Straight Connector 26"/>
          <p:cNvCxnSpPr>
            <a:endCxn id="61" idx="2"/>
          </p:cNvCxnSpPr>
          <p:nvPr/>
        </p:nvCxnSpPr>
        <p:spPr>
          <a:xfrm>
            <a:off x="4572000" y="1340768"/>
            <a:ext cx="0" cy="432048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 rot="16200000">
            <a:off x="8734505" y="1937877"/>
            <a:ext cx="567470" cy="25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GB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a.u</a:t>
            </a:r>
            <a:r>
              <a:rPr lang="en-GB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.]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 rot="16200000">
            <a:off x="4125993" y="2002800"/>
            <a:ext cx="567470" cy="251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GB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GB" sz="1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a.u</a:t>
            </a:r>
            <a:r>
              <a:rPr lang="en-GB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.]</a:t>
            </a:r>
            <a:endParaRPr lang="en-US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65504" y="5652162"/>
            <a:ext cx="8970992" cy="94519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400" b="1" u="sng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Golden rule for optimizing any </a:t>
            </a:r>
            <a:r>
              <a:rPr lang="en-GB" sz="24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CLIQ discharge circuit</a:t>
            </a:r>
          </a:p>
          <a:p>
            <a:pPr algn="ctr"/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Introduce </a:t>
            </a:r>
            <a:r>
              <a:rPr lang="en-GB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opposite current change in coils which are physically adjacent</a:t>
            </a:r>
            <a:endParaRPr lang="en-US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83890" y="692696"/>
            <a:ext cx="8952606" cy="57606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200" b="1" dirty="0" smtClean="0">
                <a:solidFill>
                  <a:schemeClr val="tx1"/>
                </a:solidFill>
                <a:cs typeface="Times New Roman" pitchFamily="18" charset="0"/>
              </a:rPr>
              <a:t>Efficient</a:t>
            </a:r>
            <a:r>
              <a:rPr lang="en-GB" sz="2200" dirty="0" smtClean="0">
                <a:solidFill>
                  <a:schemeClr val="tx1"/>
                </a:solidFill>
                <a:cs typeface="Times New Roman" pitchFamily="18" charset="0"/>
              </a:rPr>
              <a:t> distribution of magnetic-field change</a:t>
            </a:r>
            <a:endParaRPr lang="en-US" sz="22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968971" y="1340768"/>
            <a:ext cx="1782476" cy="43913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Optimized</a:t>
            </a:r>
            <a:endParaRPr lang="en-GB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24123" y="1340768"/>
            <a:ext cx="2253309" cy="439134"/>
          </a:xfrm>
          <a:prstGeom prst="round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Not Optimized</a:t>
            </a:r>
            <a:endParaRPr lang="en-GB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15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GB" dirty="0" smtClean="0">
                <a:latin typeface="+mj-lt"/>
              </a:rPr>
              <a:t>Multi-CLIQ</a:t>
            </a:r>
            <a:endParaRPr lang="en-US" baseline="-25000" dirty="0">
              <a:latin typeface="+mj-lt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6200" y="699939"/>
            <a:ext cx="8960296" cy="702489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0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Further decreasing the impedance of the circuit </a:t>
            </a:r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can be reduced by </a:t>
            </a:r>
            <a:r>
              <a:rPr lang="en-GB" sz="2000" b="1" dirty="0" smtClean="0">
                <a:solidFill>
                  <a:schemeClr val="tx1"/>
                </a:solidFill>
                <a:cs typeface="Times New Roman" pitchFamily="18" charset="0"/>
              </a:rPr>
              <a:t>subdividing</a:t>
            </a:r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 the electrical circuit into 2xN</a:t>
            </a:r>
            <a:r>
              <a:rPr lang="en-GB" sz="2000" baseline="-25000" dirty="0" smtClean="0">
                <a:solidFill>
                  <a:schemeClr val="tx1"/>
                </a:solidFill>
                <a:cs typeface="Times New Roman" pitchFamily="18" charset="0"/>
              </a:rPr>
              <a:t>C</a:t>
            </a:r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 elements, effectively </a:t>
            </a:r>
            <a:r>
              <a:rPr lang="en-GB" sz="2000" b="1" dirty="0" smtClean="0">
                <a:solidFill>
                  <a:schemeClr val="tx1"/>
                </a:solidFill>
                <a:cs typeface="Times New Roman" pitchFamily="18" charset="0"/>
              </a:rPr>
              <a:t>in parallel</a:t>
            </a:r>
            <a:r>
              <a:rPr lang="en-GB" sz="2000" dirty="0" smtClean="0">
                <a:solidFill>
                  <a:schemeClr val="tx1"/>
                </a:solidFill>
                <a:cs typeface="Times New Roman" pitchFamily="18" charset="0"/>
              </a:rPr>
              <a:t> when CLIQ is triggered.</a:t>
            </a:r>
            <a:endParaRPr lang="en-US" sz="2000" b="1" u="sng" dirty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81" y="4836333"/>
            <a:ext cx="5924935" cy="1833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80" y="2759874"/>
            <a:ext cx="5924933" cy="20372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Rounded Rectangle 25"/>
          <p:cNvSpPr/>
          <p:nvPr/>
        </p:nvSpPr>
        <p:spPr>
          <a:xfrm>
            <a:off x="7152854" y="3490481"/>
            <a:ext cx="1235570" cy="5760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1-CLIQ</a:t>
            </a:r>
            <a:endParaRPr lang="en-US" sz="28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152854" y="5464814"/>
            <a:ext cx="1235570" cy="57606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2-CLIQ</a:t>
            </a:r>
            <a:endParaRPr lang="en-US" sz="28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3466242"/>
              </p:ext>
            </p:extLst>
          </p:nvPr>
        </p:nvGraphicFramePr>
        <p:xfrm>
          <a:off x="2833688" y="1460500"/>
          <a:ext cx="3476625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6" name="Equation" r:id="rId5" imgW="1866600" imgH="545760" progId="Equation.3">
                  <p:embed/>
                </p:oleObj>
              </mc:Choice>
              <mc:Fallback>
                <p:oleObj name="Equation" r:id="rId5" imgW="1866600" imgH="54576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688" y="1460500"/>
                        <a:ext cx="3476625" cy="12239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16"/>
          <p:cNvSpPr/>
          <p:nvPr/>
        </p:nvSpPr>
        <p:spPr>
          <a:xfrm>
            <a:off x="5312394" y="1594412"/>
            <a:ext cx="630929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086576" y="1458338"/>
            <a:ext cx="249068" cy="3188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022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GB" dirty="0" smtClean="0">
                <a:latin typeface="+mj-lt"/>
              </a:rPr>
              <a:t>Simulation results 	– I</a:t>
            </a:r>
            <a:r>
              <a:rPr lang="en-GB" baseline="-25000" dirty="0" smtClean="0">
                <a:latin typeface="+mj-lt"/>
              </a:rPr>
              <a:t>0</a:t>
            </a:r>
            <a:r>
              <a:rPr lang="en-GB" dirty="0" smtClean="0">
                <a:latin typeface="+mj-lt"/>
              </a:rPr>
              <a:t> = 17.3 kA  (</a:t>
            </a:r>
            <a:r>
              <a:rPr lang="en-GB" dirty="0" err="1" smtClean="0">
                <a:latin typeface="+mj-lt"/>
              </a:rPr>
              <a:t>I</a:t>
            </a:r>
            <a:r>
              <a:rPr lang="en-GB" baseline="-25000" dirty="0" err="1" smtClean="0">
                <a:latin typeface="+mj-lt"/>
              </a:rPr>
              <a:t>nom</a:t>
            </a:r>
            <a:r>
              <a:rPr lang="en-GB" dirty="0" smtClean="0">
                <a:latin typeface="+mj-lt"/>
              </a:rPr>
              <a:t>)</a:t>
            </a:r>
            <a:endParaRPr lang="en-US" baseline="-25000" dirty="0">
              <a:latin typeface="+mj-lt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692695"/>
            <a:ext cx="7710262" cy="5784302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7092280" y="5885656"/>
            <a:ext cx="1800200" cy="71169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n-GB" sz="1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Assumptions: no QH; no EE; </a:t>
            </a:r>
            <a:r>
              <a:rPr lang="en-GB" sz="1400" dirty="0" smtClean="0">
                <a:solidFill>
                  <a:schemeClr val="tx1"/>
                </a:solidFill>
                <a:cs typeface="Times New Roman" pitchFamily="18" charset="0"/>
              </a:rPr>
              <a:t>RRR=140; </a:t>
            </a:r>
            <a:endParaRPr lang="en-US" sz="1400" dirty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en-GB" sz="1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10 </a:t>
            </a:r>
            <a:r>
              <a:rPr lang="en-GB" sz="14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ms</a:t>
            </a:r>
            <a:r>
              <a:rPr lang="en-GB" sz="1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detection time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948264" y="3068960"/>
            <a:ext cx="2195736" cy="144016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For each studied configuration a minimum capacitance is needed to protect the magnet</a:t>
            </a:r>
            <a:endParaRPr lang="en-US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48264" y="4581128"/>
            <a:ext cx="2195736" cy="123252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As expected performance of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2-CLIQ-500 V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similar to 1-CLIQ-1 kV</a:t>
            </a:r>
            <a:endParaRPr lang="en-US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852890" y="692696"/>
            <a:ext cx="2291110" cy="2232248"/>
          </a:xfrm>
          <a:prstGeom prst="roundRect">
            <a:avLst>
              <a:gd name="adj" fmla="val 8866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1600" b="1" u="sng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MQXF</a:t>
            </a:r>
            <a:endParaRPr lang="en-GB" sz="1600" b="1" u="sng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r>
              <a:rPr lang="en-GB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Magnetic Length    6.8 m</a:t>
            </a:r>
          </a:p>
          <a:p>
            <a:r>
              <a:rPr lang="en-GB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Self-inductance      70  </a:t>
            </a:r>
            <a:r>
              <a:rPr lang="en-GB" sz="16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mH</a:t>
            </a:r>
            <a:endParaRPr lang="en-GB" sz="1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r>
              <a:rPr lang="en-GB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Nominal current  17.3 kA</a:t>
            </a:r>
          </a:p>
          <a:p>
            <a:endParaRPr lang="en-GB" sz="140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algn="ctr"/>
            <a:r>
              <a:rPr lang="en-GB" sz="1600" dirty="0" smtClean="0">
                <a:solidFill>
                  <a:schemeClr val="tx1"/>
                </a:solidFill>
                <a:cs typeface="Times New Roman" pitchFamily="18" charset="0"/>
              </a:rPr>
              <a:t>Quadrupole </a:t>
            </a:r>
            <a:r>
              <a:rPr lang="en-GB" sz="1600" dirty="0">
                <a:solidFill>
                  <a:schemeClr val="tx1"/>
                </a:solidFill>
                <a:cs typeface="Times New Roman" pitchFamily="18" charset="0"/>
              </a:rPr>
              <a:t>magnet for the </a:t>
            </a:r>
            <a:r>
              <a:rPr lang="en-GB" sz="1600" b="1" dirty="0">
                <a:solidFill>
                  <a:schemeClr val="tx1"/>
                </a:solidFill>
                <a:cs typeface="Times New Roman" pitchFamily="18" charset="0"/>
              </a:rPr>
              <a:t>LHC high luminosity </a:t>
            </a:r>
            <a:r>
              <a:rPr lang="en-GB" sz="1600" b="1" dirty="0" smtClean="0">
                <a:solidFill>
                  <a:schemeClr val="tx1"/>
                </a:solidFill>
                <a:cs typeface="Times New Roman" pitchFamily="18" charset="0"/>
              </a:rPr>
              <a:t>upgrade</a:t>
            </a:r>
          </a:p>
          <a:p>
            <a:pPr algn="ctr"/>
            <a:r>
              <a:rPr lang="en-GB" sz="1600" dirty="0" smtClean="0">
                <a:solidFill>
                  <a:schemeClr val="tx1"/>
                </a:solidFill>
                <a:cs typeface="Times New Roman" pitchFamily="18" charset="0"/>
              </a:rPr>
              <a:t>(US-</a:t>
            </a:r>
            <a:r>
              <a:rPr lang="en-GB" sz="1600" dirty="0" err="1" smtClean="0">
                <a:solidFill>
                  <a:schemeClr val="tx1"/>
                </a:solidFill>
                <a:cs typeface="Times New Roman" pitchFamily="18" charset="0"/>
              </a:rPr>
              <a:t>LARP</a:t>
            </a:r>
            <a:r>
              <a:rPr lang="en-GB" sz="1600" dirty="0" smtClean="0">
                <a:solidFill>
                  <a:schemeClr val="tx1"/>
                </a:solidFill>
                <a:cs typeface="Times New Roman" pitchFamily="18" charset="0"/>
              </a:rPr>
              <a:t> collaboration)</a:t>
            </a:r>
            <a:endParaRPr lang="en-US" sz="1600" dirty="0">
              <a:solidFill>
                <a:schemeClr val="tx1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4571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GB" dirty="0" smtClean="0">
                <a:latin typeface="+mj-lt"/>
              </a:rPr>
              <a:t>Simulation results 	– I</a:t>
            </a:r>
            <a:r>
              <a:rPr lang="en-GB" baseline="-25000" dirty="0" smtClean="0">
                <a:latin typeface="+mj-lt"/>
              </a:rPr>
              <a:t>0</a:t>
            </a:r>
            <a:r>
              <a:rPr lang="en-GB" dirty="0" smtClean="0">
                <a:latin typeface="+mj-lt"/>
              </a:rPr>
              <a:t> = 9 </a:t>
            </a:r>
            <a:r>
              <a:rPr lang="en-GB" dirty="0">
                <a:latin typeface="+mj-lt"/>
              </a:rPr>
              <a:t>kA  </a:t>
            </a:r>
            <a:r>
              <a:rPr lang="en-GB" dirty="0" smtClean="0">
                <a:latin typeface="+mj-lt"/>
              </a:rPr>
              <a:t>(~50% </a:t>
            </a:r>
            <a:r>
              <a:rPr lang="en-GB" dirty="0" err="1" smtClean="0">
                <a:latin typeface="+mj-lt"/>
              </a:rPr>
              <a:t>I</a:t>
            </a:r>
            <a:r>
              <a:rPr lang="en-GB" baseline="-25000" dirty="0" err="1" smtClean="0">
                <a:latin typeface="+mj-lt"/>
              </a:rPr>
              <a:t>nom</a:t>
            </a:r>
            <a:r>
              <a:rPr lang="en-GB" dirty="0">
                <a:latin typeface="+mj-lt"/>
              </a:rPr>
              <a:t>)</a:t>
            </a:r>
            <a:endParaRPr lang="en-US" baseline="-25000" dirty="0">
              <a:latin typeface="+mj-lt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692695"/>
            <a:ext cx="7710262" cy="5784301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948264" y="3068960"/>
            <a:ext cx="2195736" cy="1296144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cs typeface="Times New Roman" pitchFamily="18" charset="0"/>
              </a:rPr>
              <a:t>1-CLIQ-500 V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  <a:cs typeface="Times New Roman" pitchFamily="18" charset="0"/>
              </a:rPr>
              <a:t>is not sufficient to protect the full-length magnet</a:t>
            </a:r>
            <a:endParaRPr lang="en-GB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948264" y="4445496"/>
            <a:ext cx="2195736" cy="1368152"/>
          </a:xfrm>
          <a:prstGeom prst="roundRect">
            <a:avLst/>
          </a:prstGeom>
          <a:solidFill>
            <a:srgbClr val="FFFF0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Both 2-CLIQ-500 V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and 1-CLIQ-1 kV are</a:t>
            </a:r>
            <a:r>
              <a:rPr lang="en-GB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valid protection solutions </a:t>
            </a:r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for C&gt;50 mF</a:t>
            </a:r>
            <a:endParaRPr lang="en-US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092280" y="5885656"/>
            <a:ext cx="1800200" cy="711696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r>
              <a:rPr lang="en-GB" sz="1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Assumptions: no QH; no EE; </a:t>
            </a:r>
            <a:r>
              <a:rPr lang="en-GB" sz="1400" dirty="0" smtClean="0">
                <a:solidFill>
                  <a:schemeClr val="tx1"/>
                </a:solidFill>
                <a:cs typeface="Times New Roman" pitchFamily="18" charset="0"/>
              </a:rPr>
              <a:t>RRR=140; </a:t>
            </a:r>
            <a:endParaRPr lang="en-US" sz="1400" dirty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en-GB" sz="1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10 </a:t>
            </a:r>
            <a:r>
              <a:rPr lang="en-GB" sz="1400" dirty="0" err="1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ms</a:t>
            </a:r>
            <a:r>
              <a:rPr lang="en-GB" sz="1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detection time</a:t>
            </a:r>
          </a:p>
        </p:txBody>
      </p:sp>
    </p:spTree>
    <p:extLst>
      <p:ext uri="{BB962C8B-B14F-4D97-AF65-F5344CB8AC3E}">
        <p14:creationId xmlns:p14="http://schemas.microsoft.com/office/powerpoint/2010/main" val="127124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eaLnBrk="0" hangingPunct="0">
              <a:defRPr sz="1600" b="1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 algn="l"/>
            <a:r>
              <a:rPr lang="en-GB" sz="2400" u="none" dirty="0" smtClean="0">
                <a:latin typeface="+mj-lt"/>
              </a:rPr>
              <a:t>CLIQ </a:t>
            </a:r>
            <a:r>
              <a:rPr lang="en-GB" sz="2400" u="none" dirty="0">
                <a:latin typeface="+mj-lt"/>
              </a:rPr>
              <a:t>– Coupling-Loss Induced Quench</a:t>
            </a:r>
            <a:endParaRPr lang="en-US" sz="2400" u="none" dirty="0">
              <a:latin typeface="+mj-lt"/>
            </a:endParaRPr>
          </a:p>
        </p:txBody>
      </p:sp>
      <p:sp>
        <p:nvSpPr>
          <p:cNvPr id="16" name="Pentagon 15"/>
          <p:cNvSpPr/>
          <p:nvPr/>
        </p:nvSpPr>
        <p:spPr>
          <a:xfrm rot="5400000">
            <a:off x="5327321" y="413809"/>
            <a:ext cx="910007" cy="1467782"/>
          </a:xfrm>
          <a:prstGeom prst="homePlate">
            <a:avLst>
              <a:gd name="adj" fmla="val 19717"/>
            </a:avLst>
          </a:prstGeom>
          <a:gradFill flip="none" rotWithShape="1">
            <a:gsLst>
              <a:gs pos="0">
                <a:srgbClr val="92D050"/>
              </a:gs>
              <a:gs pos="66000">
                <a:srgbClr val="00B050"/>
              </a:gs>
              <a:gs pos="100000">
                <a:srgbClr val="92D050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Current</a:t>
            </a:r>
          </a:p>
          <a:p>
            <a:pPr algn="ctr" eaLnBrk="0" hangingPunct="0"/>
            <a:r>
              <a:rPr lang="en-GB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Change</a:t>
            </a:r>
            <a:endParaRPr lang="en-US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7" name="Pentagon 46"/>
          <p:cNvSpPr/>
          <p:nvPr/>
        </p:nvSpPr>
        <p:spPr>
          <a:xfrm rot="5400000">
            <a:off x="5256066" y="1421168"/>
            <a:ext cx="1052518" cy="1467782"/>
          </a:xfrm>
          <a:prstGeom prst="homePlate">
            <a:avLst>
              <a:gd name="adj" fmla="val 24457"/>
            </a:avLst>
          </a:prstGeom>
          <a:gradFill flip="none" rotWithShape="1">
            <a:gsLst>
              <a:gs pos="0">
                <a:srgbClr val="92D050"/>
              </a:gs>
              <a:gs pos="66000">
                <a:srgbClr val="00B050"/>
              </a:gs>
              <a:gs pos="100000">
                <a:srgbClr val="92D050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Magnetic Field</a:t>
            </a:r>
          </a:p>
          <a:p>
            <a:pPr algn="ctr" eaLnBrk="0" hangingPunct="0"/>
            <a:r>
              <a:rPr lang="en-GB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Change</a:t>
            </a:r>
            <a:endParaRPr lang="en-US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8" name="Pentagon 47"/>
          <p:cNvSpPr/>
          <p:nvPr/>
        </p:nvSpPr>
        <p:spPr>
          <a:xfrm rot="5400000">
            <a:off x="5292070" y="2465284"/>
            <a:ext cx="980510" cy="1467782"/>
          </a:xfrm>
          <a:prstGeom prst="homePlate">
            <a:avLst>
              <a:gd name="adj" fmla="val 29314"/>
            </a:avLst>
          </a:prstGeom>
          <a:gradFill flip="none" rotWithShape="1">
            <a:gsLst>
              <a:gs pos="0">
                <a:srgbClr val="92D050"/>
              </a:gs>
              <a:gs pos="66000">
                <a:srgbClr val="00B050"/>
              </a:gs>
              <a:gs pos="100000">
                <a:srgbClr val="92D050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Coupling-Losses</a:t>
            </a:r>
          </a:p>
          <a:p>
            <a:pPr algn="ctr" eaLnBrk="0" hangingPunct="0"/>
            <a:r>
              <a:rPr lang="en-GB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(Heat)</a:t>
            </a:r>
            <a:endParaRPr lang="en-US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5048434" y="4556702"/>
            <a:ext cx="1486632" cy="516269"/>
          </a:xfrm>
          <a:prstGeom prst="roundRect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QUENCH</a:t>
            </a:r>
            <a:endParaRPr lang="en-US" sz="20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9" name="Pentagon 28"/>
          <p:cNvSpPr/>
          <p:nvPr/>
        </p:nvSpPr>
        <p:spPr>
          <a:xfrm rot="5400000">
            <a:off x="5386281" y="3379185"/>
            <a:ext cx="792088" cy="1467782"/>
          </a:xfrm>
          <a:prstGeom prst="homePlate">
            <a:avLst>
              <a:gd name="adj" fmla="val 18629"/>
            </a:avLst>
          </a:prstGeom>
          <a:gradFill flip="none" rotWithShape="1">
            <a:gsLst>
              <a:gs pos="0">
                <a:srgbClr val="92D050"/>
              </a:gs>
              <a:gs pos="66000">
                <a:srgbClr val="00B050"/>
              </a:gs>
              <a:gs pos="100000">
                <a:srgbClr val="92D050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Temperature</a:t>
            </a:r>
          </a:p>
          <a:p>
            <a:pPr algn="ctr" eaLnBrk="0" hangingPunct="0"/>
            <a:r>
              <a:rPr lang="en-GB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Rise</a:t>
            </a:r>
            <a:endParaRPr lang="en-US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36800"/>
            <a:ext cx="4828746" cy="551159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39" name="Straight Connector 38"/>
          <p:cNvCxnSpPr/>
          <p:nvPr/>
        </p:nvCxnSpPr>
        <p:spPr>
          <a:xfrm>
            <a:off x="2443826" y="5867400"/>
            <a:ext cx="2093811" cy="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150186" y="5850270"/>
            <a:ext cx="1861592" cy="17130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Lightning Bolt 43"/>
          <p:cNvSpPr/>
          <p:nvPr/>
        </p:nvSpPr>
        <p:spPr>
          <a:xfrm flipH="1">
            <a:off x="467544" y="5114881"/>
            <a:ext cx="437627" cy="447719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sp>
        <p:nvSpPr>
          <p:cNvPr id="45" name="Lightning Bolt 44"/>
          <p:cNvSpPr/>
          <p:nvPr/>
        </p:nvSpPr>
        <p:spPr>
          <a:xfrm flipH="1">
            <a:off x="4100010" y="5114881"/>
            <a:ext cx="437627" cy="447719"/>
          </a:xfrm>
          <a:prstGeom prst="lightningBol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j-lt"/>
            </a:endParaRPr>
          </a:p>
        </p:txBody>
      </p:sp>
      <p:pic>
        <p:nvPicPr>
          <p:cNvPr id="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706" y="5363649"/>
            <a:ext cx="768472" cy="30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3866" y="5350949"/>
            <a:ext cx="768472" cy="30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Connector 37"/>
          <p:cNvCxnSpPr/>
          <p:nvPr/>
        </p:nvCxnSpPr>
        <p:spPr>
          <a:xfrm>
            <a:off x="2299810" y="2365721"/>
            <a:ext cx="0" cy="3379243"/>
          </a:xfrm>
          <a:prstGeom prst="line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020175"/>
              </p:ext>
            </p:extLst>
          </p:nvPr>
        </p:nvGraphicFramePr>
        <p:xfrm>
          <a:off x="6635750" y="641350"/>
          <a:ext cx="2427288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71" name="Equation" r:id="rId5" imgW="1904760" imgH="558720" progId="Equation.3">
                  <p:embed/>
                </p:oleObj>
              </mc:Choice>
              <mc:Fallback>
                <p:oleObj name="Equation" r:id="rId5" imgW="190476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5750" y="641350"/>
                        <a:ext cx="2427288" cy="644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5130178"/>
              </p:ext>
            </p:extLst>
          </p:nvPr>
        </p:nvGraphicFramePr>
        <p:xfrm>
          <a:off x="6774657" y="1938211"/>
          <a:ext cx="2149475" cy="658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72" name="Equation" r:id="rId7" imgW="1638000" imgH="558720" progId="Equation.3">
                  <p:embed/>
                </p:oleObj>
              </mc:Choice>
              <mc:Fallback>
                <p:oleObj name="Equation" r:id="rId7" imgW="163800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4657" y="1938211"/>
                        <a:ext cx="2149475" cy="6588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1294572"/>
              </p:ext>
            </p:extLst>
          </p:nvPr>
        </p:nvGraphicFramePr>
        <p:xfrm>
          <a:off x="6643394" y="2631091"/>
          <a:ext cx="2412000" cy="511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73" name="Equation" r:id="rId9" imgW="2145960" imgH="507960" progId="Equation.3">
                  <p:embed/>
                </p:oleObj>
              </mc:Choice>
              <mc:Fallback>
                <p:oleObj name="Equation" r:id="rId9" imgW="21459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3394" y="2631091"/>
                        <a:ext cx="2412000" cy="5119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8179274"/>
              </p:ext>
            </p:extLst>
          </p:nvPr>
        </p:nvGraphicFramePr>
        <p:xfrm>
          <a:off x="6679407" y="3177136"/>
          <a:ext cx="2339975" cy="642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74" name="Equation" r:id="rId11" imgW="1777680" imgH="545760" progId="Equation.3">
                  <p:embed/>
                </p:oleObj>
              </mc:Choice>
              <mc:Fallback>
                <p:oleObj name="Equation" r:id="rId11" imgW="177768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9407" y="3177136"/>
                        <a:ext cx="2339975" cy="6429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7089109"/>
              </p:ext>
            </p:extLst>
          </p:nvPr>
        </p:nvGraphicFramePr>
        <p:xfrm>
          <a:off x="6898482" y="3854141"/>
          <a:ext cx="1901825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75" name="Equation" r:id="rId13" imgW="1447560" imgH="507960" progId="Equation.3">
                  <p:embed/>
                </p:oleObj>
              </mc:Choice>
              <mc:Fallback>
                <p:oleObj name="Equation" r:id="rId13" imgW="144756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8482" y="3854141"/>
                        <a:ext cx="1901825" cy="5984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9727127"/>
              </p:ext>
            </p:extLst>
          </p:nvPr>
        </p:nvGraphicFramePr>
        <p:xfrm>
          <a:off x="7006432" y="4486697"/>
          <a:ext cx="1685925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76" name="Equation" r:id="rId15" imgW="1282680" imgH="507960" progId="Equation.3">
                  <p:embed/>
                </p:oleObj>
              </mc:Choice>
              <mc:Fallback>
                <p:oleObj name="Equation" r:id="rId15" imgW="12826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6432" y="4486697"/>
                        <a:ext cx="1685925" cy="5984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3059832" y="3068960"/>
            <a:ext cx="512506" cy="51250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8527207" y="3271183"/>
            <a:ext cx="288032" cy="28803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419872" y="5157192"/>
            <a:ext cx="512506" cy="5125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8533276" y="350671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99592" y="5157192"/>
            <a:ext cx="512506" cy="5125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8346615" y="2304000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403648" y="3068960"/>
            <a:ext cx="512506" cy="512506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604448" y="2268000"/>
            <a:ext cx="288032" cy="28803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7480826" y="2007055"/>
            <a:ext cx="288032" cy="28803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7480826" y="2276872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5732127"/>
              </p:ext>
            </p:extLst>
          </p:nvPr>
        </p:nvGraphicFramePr>
        <p:xfrm>
          <a:off x="7133432" y="1319943"/>
          <a:ext cx="1431925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77" name="Equation" r:id="rId17" imgW="1091880" imgH="495000" progId="Equation.3">
                  <p:embed/>
                </p:oleObj>
              </mc:Choice>
              <mc:Fallback>
                <p:oleObj name="Equation" r:id="rId17" imgW="109188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3432" y="1319943"/>
                        <a:ext cx="1431925" cy="5842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Oval 51"/>
          <p:cNvSpPr/>
          <p:nvPr/>
        </p:nvSpPr>
        <p:spPr>
          <a:xfrm>
            <a:off x="8212327" y="1340768"/>
            <a:ext cx="288032" cy="28803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8211491" y="1604817"/>
            <a:ext cx="28803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718301" y="1458687"/>
            <a:ext cx="288032" cy="28803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5048434" y="5157192"/>
            <a:ext cx="4019366" cy="1296143"/>
          </a:xfrm>
          <a:prstGeom prst="roundRect">
            <a:avLst>
              <a:gd name="adj" fmla="val 11523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16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Principle:</a:t>
            </a:r>
            <a:r>
              <a:rPr lang="en-GB" sz="1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GB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When subjected to a magnetic field change, </a:t>
            </a:r>
            <a:r>
              <a:rPr lang="en-GB" sz="16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coupling losses</a:t>
            </a:r>
            <a:r>
              <a:rPr lang="en-GB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occur in superconducting wires and cables. These losses are </a:t>
            </a:r>
            <a:r>
              <a:rPr lang="en-GB" sz="1600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heat</a:t>
            </a:r>
            <a:r>
              <a:rPr lang="en-GB" sz="16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generated directly in the superconductor to quench!</a:t>
            </a:r>
            <a:endParaRPr lang="en-US" sz="16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720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7" grpId="0" animBg="1"/>
      <p:bldP spid="48" grpId="0" animBg="1"/>
      <p:bldP spid="50" grpId="0" animBg="1"/>
      <p:bldP spid="29" grpId="0" animBg="1"/>
      <p:bldP spid="44" grpId="0" animBg="1"/>
      <p:bldP spid="45" grpId="0" animBg="1"/>
      <p:bldP spid="8" grpId="0" animBg="1"/>
      <p:bldP spid="26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41" grpId="0" animBg="1"/>
      <p:bldP spid="42" grpId="0" animBg="1"/>
      <p:bldP spid="52" grpId="0" animBg="1"/>
      <p:bldP spid="53" grpId="0" animBg="1"/>
      <p:bldP spid="5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20000"/>
                <a:lumOff val="80000"/>
              </a:schemeClr>
            </a:gs>
            <a:gs pos="50000">
              <a:schemeClr val="accent1">
                <a:lumMod val="20000"/>
                <a:lumOff val="80000"/>
              </a:schemeClr>
            </a:gs>
            <a:gs pos="100000">
              <a:schemeClr val="bg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GB" dirty="0">
                <a:latin typeface="+mj-lt"/>
              </a:rPr>
              <a:t>Why do we need to delay the triggering of the extraction-system?</a:t>
            </a:r>
            <a:endParaRPr lang="en-US" dirty="0">
              <a:latin typeface="+mj-lt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" y="5445223"/>
            <a:ext cx="8991600" cy="936105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/>
          <a:p>
            <a:pPr marL="266700" indent="-266700"/>
            <a:r>
              <a:rPr lang="en-GB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Avoid interference between CLIQ and EE system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Avoid superposition of voltage across CLIQ and across EE resulting in voltage too high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Avoid reducing CLIQ performance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85" y="668434"/>
            <a:ext cx="6295283" cy="47227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85" y="668435"/>
            <a:ext cx="6295283" cy="47227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85" y="668435"/>
            <a:ext cx="6295283" cy="47227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88" y="668435"/>
            <a:ext cx="6295280" cy="472277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88" y="668435"/>
            <a:ext cx="6295280" cy="47227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81998"/>
            <a:ext cx="3281781" cy="322845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18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2737510"/>
              </p:ext>
            </p:extLst>
          </p:nvPr>
        </p:nvGraphicFramePr>
        <p:xfrm>
          <a:off x="3059832" y="3490892"/>
          <a:ext cx="2900362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16" name="Equation" r:id="rId3" imgW="1244520" imgH="507960" progId="Equation.3">
                  <p:embed/>
                </p:oleObj>
              </mc:Choice>
              <mc:Fallback>
                <p:oleObj name="Equation" r:id="rId3" imgW="12445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3490892"/>
                        <a:ext cx="2900362" cy="11382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28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dirty="0"/>
              <a:t>Optimum CLIQ discharge configuration</a:t>
            </a:r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1" y="1316299"/>
            <a:ext cx="4141403" cy="1959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75" y="1316299"/>
            <a:ext cx="4141403" cy="1959654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6008753" y="743500"/>
            <a:ext cx="1782476" cy="5831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Optimized</a:t>
            </a:r>
            <a:endParaRPr lang="en-GB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33519" y="743500"/>
            <a:ext cx="2253309" cy="583150"/>
          </a:xfrm>
          <a:prstGeom prst="round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Not Optimized</a:t>
            </a:r>
            <a:endParaRPr lang="en-GB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064692" y="4700601"/>
            <a:ext cx="6963692" cy="193791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algn="ctr"/>
            <a:r>
              <a:rPr lang="en-GB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Significant increase of CLIQ effectiveness (2.5-3 times)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Significant reduction of </a:t>
            </a:r>
            <a:r>
              <a:rPr lang="en-GB" sz="24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Leq</a:t>
            </a:r>
            <a:r>
              <a:rPr lang="en-GB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(2.5-3 times)</a:t>
            </a:r>
          </a:p>
          <a:p>
            <a:pPr algn="ctr"/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→ Increase of </a:t>
            </a:r>
            <a:r>
              <a:rPr lang="en-GB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deposited loss </a:t>
            </a:r>
            <a:r>
              <a:rPr lang="en-GB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(6-9 times!)</a:t>
            </a: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→ Increase of </a:t>
            </a:r>
            <a:r>
              <a:rPr lang="en-GB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oscillation</a:t>
            </a:r>
            <a:r>
              <a:rPr lang="en-GB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</a:t>
            </a:r>
            <a:r>
              <a:rPr lang="en-GB" sz="2400" b="1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frequency</a:t>
            </a:r>
            <a:r>
              <a:rPr lang="en-GB" sz="24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(1.5-2 times)</a:t>
            </a:r>
            <a:endParaRPr lang="en-US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8100392" y="2327797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+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076056" y="2327797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+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6207101" y="2327797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GB" sz="2400" b="1" dirty="0"/>
              <a:t>–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83568" y="2327797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GB" sz="2400" b="1" dirty="0"/>
              <a:t>–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678709" y="2327797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+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7215213" y="2327797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GB" sz="2400" b="1" dirty="0"/>
              <a:t>–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1691680" y="2327797"/>
            <a:ext cx="381123" cy="381123"/>
          </a:xfrm>
          <a:prstGeom prst="ellipse">
            <a:avLst/>
          </a:prstGeom>
          <a:gradFill flip="none" rotWithShape="1">
            <a:gsLst>
              <a:gs pos="0">
                <a:srgbClr val="0000FF"/>
              </a:gs>
              <a:gs pos="66000">
                <a:srgbClr val="6699FF"/>
              </a:gs>
              <a:gs pos="100000">
                <a:srgbClr val="0066FF"/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GB" sz="2400" b="1" dirty="0"/>
              <a:t>–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8" name="Oval 37"/>
          <p:cNvSpPr/>
          <p:nvPr/>
        </p:nvSpPr>
        <p:spPr>
          <a:xfrm>
            <a:off x="3635896" y="2327797"/>
            <a:ext cx="381123" cy="381123"/>
          </a:xfrm>
          <a:prstGeom prst="ellipse">
            <a:avLst/>
          </a:prstGeom>
          <a:gradFill flip="none" rotWithShape="1">
            <a:gsLst>
              <a:gs pos="75000">
                <a:schemeClr val="accent2"/>
              </a:gs>
              <a:gs pos="0">
                <a:schemeClr val="accent2">
                  <a:lumMod val="40000"/>
                  <a:lumOff val="60000"/>
                </a:schemeClr>
              </a:gs>
              <a:gs pos="25000">
                <a:schemeClr val="accent2"/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27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+</a:t>
            </a:r>
            <a:endParaRPr lang="en-US" sz="2400" b="1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4572000" y="692696"/>
            <a:ext cx="0" cy="266429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 rot="16200000">
            <a:off x="3732186" y="3794153"/>
            <a:ext cx="1032201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351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376" y="1386987"/>
            <a:ext cx="4141401" cy="1959654"/>
          </a:xfrm>
          <a:prstGeom prst="rect">
            <a:avLst/>
          </a:prstGeom>
        </p:spPr>
      </p:pic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28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dirty="0" smtClean="0"/>
              <a:t>1-CLIQ or 2-CLIQ</a:t>
            </a:r>
            <a:endParaRPr lang="en-US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008753" y="743500"/>
            <a:ext cx="1782476" cy="5831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2-CLIQ</a:t>
            </a:r>
            <a:endParaRPr lang="en-GB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33519" y="743500"/>
            <a:ext cx="2253309" cy="5831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1-CLIQ</a:t>
            </a:r>
            <a:endParaRPr lang="en-GB" sz="2400" b="1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4572000" y="692696"/>
            <a:ext cx="0" cy="266429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23" y="1397338"/>
            <a:ext cx="4141403" cy="1959654"/>
          </a:xfrm>
          <a:prstGeom prst="rect">
            <a:avLst/>
          </a:prstGeom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497313"/>
              </p:ext>
            </p:extLst>
          </p:nvPr>
        </p:nvGraphicFramePr>
        <p:xfrm>
          <a:off x="111600" y="3479321"/>
          <a:ext cx="8920799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3386"/>
                <a:gridCol w="2186305"/>
                <a:gridCol w="1321118"/>
                <a:gridCol w="1871472"/>
                <a:gridCol w="838518"/>
              </a:tblGrid>
              <a:tr h="288031">
                <a:tc>
                  <a:txBody>
                    <a:bodyPr/>
                    <a:lstStyle/>
                    <a:p>
                      <a:pPr algn="l"/>
                      <a:r>
                        <a:rPr lang="en-US" sz="1800" dirty="0" smtClean="0">
                          <a:latin typeface="+mj-lt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+mj-lt"/>
                          <a:cs typeface="Times New Roman" panose="02020603050405020304" pitchFamily="18" charset="0"/>
                        </a:rPr>
                        <a:t>1 CLIQ</a:t>
                      </a:r>
                      <a:endParaRPr 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+mj-lt"/>
                          <a:cs typeface="Times New Roman" panose="02020603050405020304" pitchFamily="18" charset="0"/>
                        </a:rPr>
                        <a:t>1 CLIQ 2xU</a:t>
                      </a:r>
                      <a:r>
                        <a:rPr lang="en-US" sz="1800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  <a:endParaRPr lang="en-US" sz="1800" baseline="-250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+mj-lt"/>
                          <a:cs typeface="Times New Roman" panose="02020603050405020304" pitchFamily="18" charset="0"/>
                        </a:rPr>
                        <a:t>1-CLIQ, 2xU</a:t>
                      </a:r>
                      <a:r>
                        <a:rPr lang="en-GB" sz="1800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sz="1800" dirty="0" smtClean="0">
                          <a:latin typeface="+mj-lt"/>
                          <a:cs typeface="Times New Roman" panose="02020603050405020304" pitchFamily="18" charset="0"/>
                        </a:rPr>
                        <a:t>, C/2</a:t>
                      </a:r>
                      <a:endParaRPr 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+mj-lt"/>
                          <a:cs typeface="Times New Roman" panose="02020603050405020304" pitchFamily="18" charset="0"/>
                        </a:rPr>
                        <a:t>2 CLIQ</a:t>
                      </a:r>
                      <a:endParaRPr lang="en-US" sz="18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351373">
                <a:tc>
                  <a:txBody>
                    <a:bodyPr/>
                    <a:lstStyle/>
                    <a:p>
                      <a:r>
                        <a:rPr lang="en-GB" sz="1800" b="0" dirty="0" smtClean="0">
                          <a:latin typeface="+mj-lt"/>
                          <a:cs typeface="Times New Roman" panose="02020603050405020304" pitchFamily="18" charset="0"/>
                        </a:rPr>
                        <a:t>Equivalent inductance, </a:t>
                      </a:r>
                      <a:r>
                        <a:rPr lang="en-GB" sz="1800" b="0" dirty="0" err="1" smtClean="0">
                          <a:latin typeface="+mj-lt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GB" sz="1800" b="0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eq</a:t>
                      </a:r>
                      <a:endParaRPr lang="en-GB" baseline="-250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GB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eq</a:t>
                      </a:r>
                      <a:endParaRPr lang="en-GB" baseline="-250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÷4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806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smtClean="0">
                          <a:latin typeface="+mj-lt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en-GB" sz="1800" b="0" baseline="0" dirty="0" smtClean="0">
                          <a:latin typeface="+mj-lt"/>
                          <a:cs typeface="Times New Roman" panose="02020603050405020304" pitchFamily="18" charset="0"/>
                        </a:rPr>
                        <a:t> capacitance, </a:t>
                      </a:r>
                      <a:r>
                        <a:rPr lang="en-GB" sz="1800" b="0" dirty="0" err="1" smtClean="0">
                          <a:latin typeface="+mj-lt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GB" sz="1800" b="0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eq</a:t>
                      </a:r>
                      <a:endParaRPr lang="en-GB" baseline="-250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latin typeface="+mj-lt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latin typeface="+mj-lt"/>
                          <a:cs typeface="Times New Roman" panose="02020603050405020304" pitchFamily="18" charset="0"/>
                        </a:rPr>
                        <a:t>=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smtClean="0">
                          <a:latin typeface="+mj-lt"/>
                          <a:cs typeface="Times New Roman" panose="02020603050405020304" pitchFamily="18" charset="0"/>
                        </a:rPr>
                        <a:t>x2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56994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Charging voltage,</a:t>
                      </a:r>
                      <a:r>
                        <a:rPr lang="en-GB" baseline="0" dirty="0" smtClean="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  <a:endParaRPr lang="en-US" baseline="-250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  <a:endParaRPr lang="en-US" baseline="-250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x2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x2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=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56994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Peak current change, 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dI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dt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GB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/N</a:t>
                      </a:r>
                      <a:r>
                        <a:rPr lang="en-GB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E</a:t>
                      </a:r>
                      <a:endParaRPr lang="en-US" baseline="-250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x2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x2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x2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56994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Peak deposited loss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  <a:cs typeface="Times New Roman" panose="02020603050405020304" pitchFamily="18" charset="0"/>
                        </a:rPr>
                        <a:t>∞(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GB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/N</a:t>
                      </a:r>
                      <a:r>
                        <a:rPr lang="en-GB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)^2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x4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x4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x4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56994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Peak AC current, I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+mj-lt"/>
                          <a:cs typeface="Times New Roman" panose="02020603050405020304" pitchFamily="18" charset="0"/>
                        </a:rPr>
                        <a:t>∞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U</a:t>
                      </a:r>
                      <a:r>
                        <a:rPr lang="en-GB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sqrt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GB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GB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)/N</a:t>
                      </a:r>
                      <a:r>
                        <a:rPr lang="en-GB" baseline="-25000" dirty="0" smtClean="0">
                          <a:latin typeface="+mj-lt"/>
                          <a:cs typeface="Times New Roman" panose="02020603050405020304" pitchFamily="18" charset="0"/>
                        </a:rPr>
                        <a:t>E</a:t>
                      </a:r>
                      <a:endParaRPr lang="en-US" baseline="-25000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x2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x2</a:t>
                      </a:r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0.5</a:t>
                      </a:r>
                      <a:endParaRPr lang="en-US" sz="1800" kern="1200" baseline="300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x2</a:t>
                      </a:r>
                      <a:r>
                        <a:rPr lang="en-GB" sz="1800" kern="1200" baseline="300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0.5</a:t>
                      </a:r>
                      <a:endParaRPr lang="en-US" sz="1800" kern="1200" baseline="300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  <a:tr h="356994">
                <a:tc>
                  <a:txBody>
                    <a:bodyPr/>
                    <a:lstStyle/>
                    <a:p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Frequency, f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1/2/</a:t>
                      </a:r>
                      <a:r>
                        <a:rPr lang="el-GR" dirty="0" smtClean="0">
                          <a:latin typeface="+mj-lt"/>
                          <a:cs typeface="Times New Roman" panose="02020603050405020304" pitchFamily="18" charset="0"/>
                        </a:rPr>
                        <a:t>π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sqrt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L</a:t>
                      </a:r>
                      <a:r>
                        <a:rPr lang="en-GB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GB" dirty="0" err="1" smtClean="0">
                          <a:latin typeface="+mj-lt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GB" baseline="-25000" dirty="0" err="1" smtClean="0">
                          <a:latin typeface="+mj-lt"/>
                          <a:cs typeface="Times New Roman" panose="02020603050405020304" pitchFamily="18" charset="0"/>
                        </a:rPr>
                        <a:t>eq</a:t>
                      </a: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=</a:t>
                      </a:r>
                      <a:endParaRPr lang="en-US" dirty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x2</a:t>
                      </a:r>
                      <a:r>
                        <a:rPr lang="en-GB" baseline="30000" dirty="0" smtClean="0">
                          <a:latin typeface="+mj-lt"/>
                          <a:cs typeface="Times New Roman" panose="02020603050405020304" pitchFamily="18" charset="0"/>
                        </a:rPr>
                        <a:t>0.5</a:t>
                      </a:r>
                      <a:endParaRPr lang="en-US" baseline="300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>
                          <a:latin typeface="+mj-lt"/>
                          <a:cs typeface="Times New Roman" panose="02020603050405020304" pitchFamily="18" charset="0"/>
                        </a:rPr>
                        <a:t>x2</a:t>
                      </a:r>
                      <a:r>
                        <a:rPr lang="en-GB" baseline="30000" dirty="0" smtClean="0">
                          <a:latin typeface="+mj-lt"/>
                          <a:cs typeface="Times New Roman" panose="02020603050405020304" pitchFamily="18" charset="0"/>
                        </a:rPr>
                        <a:t>0.5</a:t>
                      </a:r>
                      <a:endParaRPr lang="en-US" baseline="30000" dirty="0" smtClean="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3" name="Rounded Rectangle 2"/>
          <p:cNvSpPr/>
          <p:nvPr/>
        </p:nvSpPr>
        <p:spPr>
          <a:xfrm>
            <a:off x="6228184" y="4941168"/>
            <a:ext cx="2839616" cy="15841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6312939" y="6525344"/>
            <a:ext cx="2579541" cy="33226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36000" tIns="45720" rIns="3600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GB" sz="2400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Same performance</a:t>
            </a:r>
            <a:endParaRPr lang="en-GB" sz="24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0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Object 28"/>
          <p:cNvGraphicFramePr>
            <a:graphicFrameLocks noChangeAspect="1"/>
          </p:cNvGraphicFramePr>
          <p:nvPr>
            <p:extLst/>
          </p:nvPr>
        </p:nvGraphicFramePr>
        <p:xfrm>
          <a:off x="115888" y="793046"/>
          <a:ext cx="2900362" cy="113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8" name="Equation" r:id="rId3" imgW="1244520" imgH="507960" progId="Equation.3">
                  <p:embed/>
                </p:oleObj>
              </mc:Choice>
              <mc:Fallback>
                <p:oleObj name="Equation" r:id="rId3" imgW="12445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8" y="793046"/>
                        <a:ext cx="2900362" cy="11382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28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US" dirty="0"/>
              <a:t>Scaling of CLIQ performance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41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pPr>
              <a:defRPr/>
            </a:pPr>
            <a:fld id="{E7CC7FDB-8038-4356-A8C6-C473E4D516EE}" type="slidenum">
              <a:rPr lang="en-US" smtClean="0">
                <a:latin typeface="+mj-lt"/>
                <a:cs typeface="Times New Roman" pitchFamily="18" charset="0"/>
              </a:rPr>
              <a:pPr>
                <a:defRPr/>
              </a:pPr>
              <a:t>5</a:t>
            </a:fld>
            <a:endParaRPr lang="en-US" dirty="0">
              <a:latin typeface="+mj-lt"/>
              <a:cs typeface="Times New Roman" pitchFamily="18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E. Ravaioli - TE-MPE-TM                                                                                                                                                  15 April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50" name="Straight Arrow Connector 49"/>
          <p:cNvCxnSpPr>
            <a:stCxn id="51" idx="0"/>
          </p:cNvCxnSpPr>
          <p:nvPr/>
        </p:nvCxnSpPr>
        <p:spPr>
          <a:xfrm flipH="1" flipV="1">
            <a:off x="1259632" y="1704538"/>
            <a:ext cx="331606" cy="398680"/>
          </a:xfrm>
          <a:prstGeom prst="straightConnector1">
            <a:avLst/>
          </a:prstGeom>
          <a:ln w="38100">
            <a:solidFill>
              <a:schemeClr val="accent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35496" y="2103218"/>
            <a:ext cx="3111483" cy="1787514"/>
          </a:xfrm>
          <a:prstGeom prst="roundRect">
            <a:avLst>
              <a:gd name="adj" fmla="val 9172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266700" lvl="1" indent="-266700"/>
            <a:r>
              <a:rPr lang="en-US" b="1" u="sng" dirty="0" smtClean="0">
                <a:solidFill>
                  <a:schemeClr val="tx1"/>
                </a:solidFill>
                <a:cs typeface="Times New Roman" pitchFamily="18" charset="0"/>
              </a:rPr>
              <a:t>CLIQ effectiveness</a:t>
            </a:r>
            <a:endParaRPr lang="en-GB" b="1" u="sng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marL="266700" lvl="1" indent="-266700"/>
            <a:r>
              <a:rPr lang="en-GB" dirty="0" smtClean="0">
                <a:solidFill>
                  <a:schemeClr val="tx1"/>
                </a:solidFill>
                <a:cs typeface="Times New Roman" pitchFamily="18" charset="0"/>
              </a:rPr>
              <a:t>→ </a:t>
            </a:r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Coil geometry</a:t>
            </a:r>
          </a:p>
          <a:p>
            <a:pPr marL="266700" lvl="1" indent="-266700"/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→ Position of CLIQ connections</a:t>
            </a:r>
          </a:p>
          <a:p>
            <a:pPr marL="266700" lvl="1" indent="-266700"/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→ Electrical order of the poles</a:t>
            </a:r>
          </a:p>
          <a:p>
            <a:pPr marL="266700" lvl="1" indent="-266700"/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→ Conductor parameters</a:t>
            </a:r>
          </a:p>
          <a:p>
            <a:pPr marL="266700" lvl="1" indent="-266700"/>
            <a:r>
              <a:rPr lang="en-GB" dirty="0">
                <a:solidFill>
                  <a:schemeClr val="tx1"/>
                </a:solidFill>
                <a:cs typeface="Times New Roman" pitchFamily="18" charset="0"/>
              </a:rPr>
              <a:t>→ etc…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788024" y="717900"/>
            <a:ext cx="4311066" cy="124210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At high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Low energy needed to start the quench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High energy density, needs to be quick!</a:t>
            </a:r>
          </a:p>
          <a:p>
            <a:r>
              <a:rPr lang="en-US" dirty="0" smtClean="0">
                <a:solidFill>
                  <a:schemeClr val="tx1"/>
                </a:solidFill>
                <a:latin typeface="+mj-lt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POWER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is the key parameter</a:t>
            </a:r>
          </a:p>
        </p:txBody>
      </p:sp>
      <p:graphicFrame>
        <p:nvGraphicFramePr>
          <p:cNvPr id="56" name="Object 55"/>
          <p:cNvGraphicFramePr>
            <a:graphicFrameLocks noChangeAspect="1"/>
          </p:cNvGraphicFramePr>
          <p:nvPr>
            <p:extLst/>
          </p:nvPr>
        </p:nvGraphicFramePr>
        <p:xfrm>
          <a:off x="115888" y="4202113"/>
          <a:ext cx="2900362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39" name="Equation" r:id="rId5" imgW="1079280" imgH="457200" progId="Equation.3">
                  <p:embed/>
                </p:oleObj>
              </mc:Choice>
              <mc:Fallback>
                <p:oleObj name="Equation" r:id="rId5" imgW="10792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888" y="4202113"/>
                        <a:ext cx="2900362" cy="1209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Rounded Rectangle 56"/>
          <p:cNvSpPr/>
          <p:nvPr/>
        </p:nvSpPr>
        <p:spPr>
          <a:xfrm>
            <a:off x="4788024" y="4149080"/>
            <a:ext cx="4311066" cy="124210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At low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High energy needed to start the quench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Low energy density, velocity not critical</a:t>
            </a:r>
          </a:p>
          <a:p>
            <a:r>
              <a:rPr lang="en-US" dirty="0" smtClean="0">
                <a:solidFill>
                  <a:schemeClr val="tx1"/>
                </a:solidFill>
                <a:latin typeface="+mj-lt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b="1" u="sng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ENERGY</a:t>
            </a:r>
            <a:r>
              <a:rPr lang="en-US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 is the key parameter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4756734" y="2038031"/>
            <a:ext cx="4311066" cy="10236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(Number of CLIQ units)^2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(Charging voltage)^2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(magnetic length)^-2 (fixed by design)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4761716" y="5477450"/>
            <a:ext cx="4311066" cy="126746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Number of CLIQ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(Charging voltage)^2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Capacitance of each unit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(magnetic length</a:t>
            </a:r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)^-1</a:t>
            </a:r>
            <a:endParaRPr lang="en-US" dirty="0" smtClean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92365" y="4005064"/>
            <a:ext cx="858409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70460" y="5767117"/>
          <a:ext cx="1302866" cy="9022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0" name="Equation" r:id="rId7" imgW="685800" imgH="482400" progId="Equation.3">
                  <p:embed/>
                </p:oleObj>
              </mc:Choice>
              <mc:Fallback>
                <p:oleObj name="Equation" r:id="rId7" imgW="6858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460" y="5767117"/>
                        <a:ext cx="1302866" cy="90224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Connector 15"/>
          <p:cNvCxnSpPr/>
          <p:nvPr/>
        </p:nvCxnSpPr>
        <p:spPr>
          <a:xfrm>
            <a:off x="70460" y="5589240"/>
            <a:ext cx="349342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563887" y="5577198"/>
            <a:ext cx="3" cy="116771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1471388" y="5765726"/>
            <a:ext cx="1994437" cy="979185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Magnetic 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Times New Roman" pitchFamily="18" charset="0"/>
              </a:rPr>
              <a:t># of </a:t>
            </a:r>
            <a:r>
              <a:rPr lang="en-US" dirty="0">
                <a:solidFill>
                  <a:schemeClr val="tx1"/>
                </a:solidFill>
                <a:cs typeface="Times New Roman" pitchFamily="18" charset="0"/>
              </a:rPr>
              <a:t>CLIQ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Capacitance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/>
          </p:nvPr>
        </p:nvGraphicFramePr>
        <p:xfrm>
          <a:off x="3656560" y="885963"/>
          <a:ext cx="561975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1" name="Equation" r:id="rId9" imgW="241200" imgH="431640" progId="Equation.3">
                  <p:embed/>
                </p:oleObj>
              </mc:Choice>
              <mc:Fallback>
                <p:oleObj name="Equation" r:id="rId9" imgW="2412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6560" y="885963"/>
                        <a:ext cx="561975" cy="9667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3558498" y="793046"/>
            <a:ext cx="746135" cy="113823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3514725" y="4337050"/>
          <a:ext cx="858838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42" name="Equation" r:id="rId11" imgW="368280" imgH="457200" progId="Equation.3">
                  <p:embed/>
                </p:oleObj>
              </mc:Choice>
              <mc:Fallback>
                <p:oleObj name="Equation" r:id="rId11" imgW="3682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4725" y="4337050"/>
                        <a:ext cx="858838" cy="10239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63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3430711" y="4273126"/>
            <a:ext cx="997273" cy="113823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45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628800"/>
            <a:ext cx="9144000" cy="4680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89618-0066-4C85-A5DC-17D681F19A8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" y="76200"/>
            <a:ext cx="9000000" cy="5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hangingPunct="0">
              <a:defRPr sz="24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  <a:lvl2pPr algn="ctr" eaLnBrk="0" hangingPunct="0">
              <a:defRPr sz="4400"/>
            </a:lvl2pPr>
            <a:lvl3pPr algn="ctr" eaLnBrk="0" hangingPunct="0">
              <a:defRPr sz="4400"/>
            </a:lvl3pPr>
            <a:lvl4pPr algn="ctr" eaLnBrk="0" hangingPunct="0">
              <a:defRPr sz="4400"/>
            </a:lvl4pPr>
            <a:lvl5pPr algn="ctr" eaLnBrk="0" hangingPunct="0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en-GB" dirty="0" smtClean="0"/>
              <a:t>How to choose the settings of the CLIQ system?</a:t>
            </a:r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431676"/>
              </p:ext>
            </p:extLst>
          </p:nvPr>
        </p:nvGraphicFramePr>
        <p:xfrm>
          <a:off x="76198" y="1556784"/>
          <a:ext cx="9000001" cy="4752527"/>
        </p:xfrm>
        <a:graphic>
          <a:graphicData uri="http://schemas.openxmlformats.org/drawingml/2006/table">
            <a:tbl>
              <a:tblPr/>
              <a:tblGrid>
                <a:gridCol w="1049222"/>
                <a:gridCol w="1107514"/>
                <a:gridCol w="839378"/>
                <a:gridCol w="571244"/>
                <a:gridCol w="571244"/>
                <a:gridCol w="571244"/>
                <a:gridCol w="757772"/>
                <a:gridCol w="1282384"/>
                <a:gridCol w="1294041"/>
                <a:gridCol w="955958"/>
              </a:tblGrid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Magnet length [m]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Configuration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NC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 [mF]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U0 [V]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 [kJ]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E/length wrt baseline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Pif/vol wrt baseline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∞f wrt baseline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Baseline 1-CLIQ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Pole-Pole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19561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808080"/>
                    </a:solidFill>
                  </a:tcPr>
                </a:tc>
              </a:tr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Baseline 2-CLIQ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7.15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Pole-Pole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15.0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19561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</a:tr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SQXF-PP-1C-01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Pole-Pole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SQXF-PP-1C-02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Pole-Pole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SQXF-PP-1C-03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Pole-Pole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1.8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SQXF-PP-1C-04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Pole-Pole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5.7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SQXF-PP-1C-05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Pole-Pole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SQXF-PP-1C-06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Pole-Pole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397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SQXF-PP-2C-01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Pole-Pole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22.7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SQXF-PP-2C-02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Pole-Pole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0.3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SQXF-PP-2C-03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Pole-Pole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198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SQXF-PP-2C-04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Pole-Pole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22.7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SQXF-PP-2C-05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Pole-Pole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0.4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SQXF-PP-2C-06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Pole-Pole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7.2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SQXF-ULP-1C-01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Up-Low-Pole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optimized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optimized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SQXF-ULP-1C-02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Up-Low-Pole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1.6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optimized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optimized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SQXF-ULP-1C-01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Up-Low-Pole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20.0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6.4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optimized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optimized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501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SQXF-ULP-1C-02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Up-Low-Pole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10.0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optimized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 optimized</a:t>
                      </a:r>
                    </a:p>
                  </a:txBody>
                  <a:tcPr marL="6396" marR="6396" marT="639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3131840" y="1412776"/>
            <a:ext cx="1584176" cy="511256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ounded Rectangle 7"/>
          <p:cNvSpPr/>
          <p:nvPr/>
        </p:nvSpPr>
        <p:spPr>
          <a:xfrm>
            <a:off x="76200" y="717900"/>
            <a:ext cx="4279776" cy="62286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New CLIQ units: C=40 or 80 mF, U0=50-500 V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427984" y="717900"/>
            <a:ext cx="4648216" cy="62286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rIns="0" rtlCol="0" anchor="ctr"/>
          <a:lstStyle/>
          <a:p>
            <a:r>
              <a:rPr lang="en-US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CLIQ units for 7 m MQXF: C=30 mF, U0=1000 V</a:t>
            </a:r>
          </a:p>
        </p:txBody>
      </p:sp>
    </p:spTree>
    <p:extLst>
      <p:ext uri="{BB962C8B-B14F-4D97-AF65-F5344CB8AC3E}">
        <p14:creationId xmlns:p14="http://schemas.microsoft.com/office/powerpoint/2010/main" val="25900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89618-0066-4C85-A5DC-17D681F19A8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" y="76200"/>
            <a:ext cx="9000000" cy="5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hangingPunct="0">
              <a:defRPr sz="24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  <a:lvl2pPr algn="ctr" eaLnBrk="0" hangingPunct="0">
              <a:defRPr sz="4400"/>
            </a:lvl2pPr>
            <a:lvl3pPr algn="ctr" eaLnBrk="0" hangingPunct="0">
              <a:defRPr sz="4400"/>
            </a:lvl3pPr>
            <a:lvl4pPr algn="ctr" eaLnBrk="0" hangingPunct="0">
              <a:defRPr sz="4400"/>
            </a:lvl4pPr>
            <a:lvl5pPr algn="ctr" eaLnBrk="0" hangingPunct="0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en-GB" dirty="0" smtClean="0"/>
              <a:t>Wish list (7 full sweeps, 5 low-current sweeps, ~50 tests)</a:t>
            </a:r>
            <a:endParaRPr lang="en-GB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009826"/>
              </p:ext>
            </p:extLst>
          </p:nvPr>
        </p:nvGraphicFramePr>
        <p:xfrm>
          <a:off x="86649" y="685944"/>
          <a:ext cx="9011983" cy="5794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3990"/>
                <a:gridCol w="749618"/>
                <a:gridCol w="765492"/>
                <a:gridCol w="775018"/>
                <a:gridCol w="1349248"/>
                <a:gridCol w="4038617"/>
              </a:tblGrid>
              <a:tr h="4228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Config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#units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U0 [V]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 [mF]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I0 [A]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Motivation</a:t>
                      </a:r>
                      <a:endParaRPr lang="it-IT" sz="1600" dirty="0"/>
                    </a:p>
                  </a:txBody>
                  <a:tcPr anchor="ctr"/>
                </a:tc>
              </a:tr>
              <a:tr h="4228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Opt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Full sweep*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Same peak</a:t>
                      </a:r>
                      <a:r>
                        <a:rPr lang="en-US" sz="1600" baseline="0" dirty="0" smtClean="0"/>
                        <a:t> power of MQXF-7m </a:t>
                      </a:r>
                      <a:endParaRPr lang="it-IT" sz="1600" dirty="0"/>
                    </a:p>
                  </a:txBody>
                  <a:tcPr anchor="ctr"/>
                </a:tc>
              </a:tr>
              <a:tr h="4228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Opt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Full sweep*</a:t>
                      </a:r>
                      <a:endParaRPr lang="it-IT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Useful for model validation</a:t>
                      </a:r>
                      <a:endParaRPr lang="it-IT" sz="1600" dirty="0"/>
                    </a:p>
                  </a:txBody>
                  <a:tcPr anchor="ctr"/>
                </a:tc>
              </a:tr>
              <a:tr h="4228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Opt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Full sweep*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Same peak</a:t>
                      </a:r>
                      <a:r>
                        <a:rPr lang="en-US" sz="1600" baseline="0" dirty="0" smtClean="0"/>
                        <a:t> power of </a:t>
                      </a:r>
                      <a:r>
                        <a:rPr lang="en-US" sz="1600" baseline="0" dirty="0" smtClean="0"/>
                        <a:t>MQXF-4m </a:t>
                      </a:r>
                      <a:endParaRPr lang="it-IT" sz="1600" dirty="0"/>
                    </a:p>
                  </a:txBody>
                  <a:tcPr anchor="ctr"/>
                </a:tc>
              </a:tr>
              <a:tr h="4228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Opt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Full sweep*</a:t>
                      </a:r>
                      <a:endParaRPr lang="it-IT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Useful for model validation</a:t>
                      </a:r>
                      <a:endParaRPr lang="it-IT" sz="1600" dirty="0"/>
                    </a:p>
                  </a:txBody>
                  <a:tcPr anchor="ctr"/>
                </a:tc>
              </a:tr>
              <a:tr h="42287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Opt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Low sweep**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Same</a:t>
                      </a:r>
                      <a:r>
                        <a:rPr lang="en-US" sz="1600" baseline="0" dirty="0" smtClean="0"/>
                        <a:t> energy density of MQXF-7m</a:t>
                      </a:r>
                      <a:endParaRPr lang="it-IT" sz="16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Opt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Low sweep**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Same</a:t>
                      </a:r>
                      <a:r>
                        <a:rPr lang="en-US" sz="1600" baseline="0" dirty="0" smtClean="0"/>
                        <a:t> energy density of MQXF-7m</a:t>
                      </a:r>
                      <a:endParaRPr lang="it-IT" sz="1600" dirty="0"/>
                    </a:p>
                  </a:txBody>
                  <a:tcPr anchor="ctr"/>
                </a:tc>
              </a:tr>
              <a:tr h="30534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Opt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Low sweep**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Same</a:t>
                      </a:r>
                      <a:r>
                        <a:rPr lang="en-US" sz="1600" baseline="0" dirty="0" smtClean="0"/>
                        <a:t> energy density of </a:t>
                      </a:r>
                      <a:r>
                        <a:rPr lang="en-US" sz="1600" baseline="0" dirty="0" smtClean="0"/>
                        <a:t>MQXF-4m</a:t>
                      </a:r>
                      <a:endParaRPr lang="it-IT" sz="1600" dirty="0"/>
                    </a:p>
                  </a:txBody>
                  <a:tcPr anchor="ctr"/>
                </a:tc>
              </a:tr>
              <a:tr h="24493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Opt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Low sweep**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Same</a:t>
                      </a:r>
                      <a:r>
                        <a:rPr lang="en-US" sz="1600" baseline="0" dirty="0" smtClean="0"/>
                        <a:t> energy density of </a:t>
                      </a:r>
                      <a:r>
                        <a:rPr lang="en-US" sz="1600" baseline="0" dirty="0" smtClean="0"/>
                        <a:t>MQXF-4m</a:t>
                      </a:r>
                      <a:endParaRPr lang="it-IT" sz="1600" dirty="0"/>
                    </a:p>
                  </a:txBody>
                  <a:tcPr anchor="ctr"/>
                </a:tc>
              </a:tr>
              <a:tr h="1845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Opt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Full sweep*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Ultimate performance</a:t>
                      </a:r>
                      <a:endParaRPr lang="it-IT" sz="1600" dirty="0"/>
                    </a:p>
                  </a:txBody>
                  <a:tcPr anchor="ctr"/>
                </a:tc>
              </a:tr>
              <a:tr h="12411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Not-Opt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500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Full sweep*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Study of not optimize</a:t>
                      </a:r>
                      <a:r>
                        <a:rPr lang="en-US" sz="1600" baseline="0" dirty="0" smtClean="0"/>
                        <a:t>d </a:t>
                      </a:r>
                      <a:r>
                        <a:rPr lang="en-US" sz="1600" baseline="0" dirty="0" err="1" smtClean="0"/>
                        <a:t>config</a:t>
                      </a:r>
                      <a:r>
                        <a:rPr lang="en-US" sz="1600" baseline="0" dirty="0" smtClean="0"/>
                        <a:t>, model validation</a:t>
                      </a:r>
                      <a:endParaRPr lang="it-IT" sz="16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Opt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100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Full sweep*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Same peak</a:t>
                      </a:r>
                      <a:r>
                        <a:rPr lang="en-US" sz="1600" baseline="0" dirty="0" smtClean="0"/>
                        <a:t> power of </a:t>
                      </a:r>
                      <a:r>
                        <a:rPr lang="en-US" sz="1600" baseline="0" dirty="0" smtClean="0"/>
                        <a:t>MQXF-7m, 2-CLIQ option</a:t>
                      </a:r>
                      <a:endParaRPr lang="it-IT" sz="16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Opt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200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80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Low sweep**</a:t>
                      </a:r>
                      <a:endParaRPr lang="it-I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Same </a:t>
                      </a:r>
                      <a:r>
                        <a:rPr lang="en-US" sz="1600" dirty="0" smtClean="0"/>
                        <a:t>energy density</a:t>
                      </a:r>
                      <a:r>
                        <a:rPr lang="en-US" sz="1600" baseline="0" dirty="0" smtClean="0"/>
                        <a:t> </a:t>
                      </a:r>
                      <a:r>
                        <a:rPr lang="en-US" sz="1600" baseline="0" dirty="0" smtClean="0"/>
                        <a:t>of MQXF-7m, 2-CLIQ option</a:t>
                      </a:r>
                      <a:endParaRPr lang="it-IT" sz="1600" dirty="0"/>
                    </a:p>
                  </a:txBody>
                  <a:tcPr anchor="ctr"/>
                </a:tc>
              </a:tr>
              <a:tr h="422874">
                <a:tc gridSpan="6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*Full</a:t>
                      </a:r>
                      <a:r>
                        <a:rPr lang="en-US" sz="1600" baseline="0" dirty="0" smtClean="0"/>
                        <a:t> sweep: from about 2 kA to ultimate, in 5 steps; **Low </a:t>
                      </a:r>
                      <a:r>
                        <a:rPr lang="en-US" sz="1600" baseline="0" dirty="0" err="1" smtClean="0"/>
                        <a:t>swep</a:t>
                      </a:r>
                      <a:r>
                        <a:rPr lang="en-US" sz="1600" baseline="0" dirty="0" smtClean="0"/>
                        <a:t>: two low current levels (2 and 5 kA?)</a:t>
                      </a:r>
                      <a:endParaRPr lang="it-IT" sz="16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it-IT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6200" y="1124744"/>
            <a:ext cx="9000000" cy="165618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ctangle 11"/>
          <p:cNvSpPr/>
          <p:nvPr/>
        </p:nvSpPr>
        <p:spPr>
          <a:xfrm>
            <a:off x="76200" y="2780928"/>
            <a:ext cx="9000000" cy="144016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12"/>
          <p:cNvSpPr/>
          <p:nvPr/>
        </p:nvSpPr>
        <p:spPr>
          <a:xfrm>
            <a:off x="76200" y="4221088"/>
            <a:ext cx="9000000" cy="3600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76200" y="4581128"/>
            <a:ext cx="9000000" cy="57606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ctangle 14"/>
          <p:cNvSpPr/>
          <p:nvPr/>
        </p:nvSpPr>
        <p:spPr>
          <a:xfrm>
            <a:off x="76200" y="5157192"/>
            <a:ext cx="9000000" cy="86409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699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D89618-0066-4C85-A5DC-17D681F19A8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6200" y="76200"/>
            <a:ext cx="9000000" cy="5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eaLnBrk="0" hangingPunct="0">
              <a:defRPr sz="24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  <a:lvl2pPr algn="ctr" eaLnBrk="0" hangingPunct="0">
              <a:defRPr sz="4400"/>
            </a:lvl2pPr>
            <a:lvl3pPr algn="ctr" eaLnBrk="0" hangingPunct="0">
              <a:defRPr sz="4400"/>
            </a:lvl3pPr>
            <a:lvl4pPr algn="ctr" eaLnBrk="0" hangingPunct="0">
              <a:defRPr sz="4400"/>
            </a:lvl4pPr>
            <a:lvl5pPr algn="ctr" eaLnBrk="0" hangingPunct="0">
              <a:defRPr sz="4400"/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/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/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/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/>
            </a:lvl9pPr>
          </a:lstStyle>
          <a:p>
            <a:r>
              <a:rPr lang="en-GB" dirty="0" smtClean="0"/>
              <a:t>Simulations – CLIQ on 1.5 meter long QXF magnet – 500 V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18" y="1058192"/>
            <a:ext cx="4319281" cy="3240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048248"/>
            <a:ext cx="4332536" cy="32503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67916" y="4365104"/>
            <a:ext cx="314910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2-CLIQ, 2x80 mF, 500 V</a:t>
            </a:r>
          </a:p>
        </p:txBody>
      </p:sp>
      <p:sp>
        <p:nvSpPr>
          <p:cNvPr id="9" name="Rectangle 8"/>
          <p:cNvSpPr/>
          <p:nvPr/>
        </p:nvSpPr>
        <p:spPr>
          <a:xfrm>
            <a:off x="5342006" y="4365104"/>
            <a:ext cx="314910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1-CLIQ, 1x80 mF, 500 V</a:t>
            </a:r>
          </a:p>
        </p:txBody>
      </p:sp>
    </p:spTree>
    <p:extLst>
      <p:ext uri="{BB962C8B-B14F-4D97-AF65-F5344CB8AC3E}">
        <p14:creationId xmlns:p14="http://schemas.microsoft.com/office/powerpoint/2010/main" val="264434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692696"/>
            <a:ext cx="8991600" cy="5976664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000" dirty="0">
                <a:solidFill>
                  <a:schemeClr val="tx1"/>
                </a:solidFill>
                <a:cs typeface="Times New Roman" pitchFamily="18" charset="0"/>
              </a:rPr>
              <a:t>Goals: Obtaining meaningful data while still assuring redundancy of the protection during the tests in the case of CLIQ misfiring (fully redundant CLIQ possible, but not during these tests; modifications to the unit design is under study)</a:t>
            </a:r>
          </a:p>
          <a:p>
            <a:endParaRPr lang="en-GB" sz="2000" dirty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en-GB" sz="2000" u="sng" dirty="0">
                <a:solidFill>
                  <a:schemeClr val="tx1"/>
                </a:solidFill>
                <a:cs typeface="Times New Roman" pitchFamily="18" charset="0"/>
              </a:rPr>
              <a:t>Option 1: EE delayed</a:t>
            </a:r>
          </a:p>
          <a:p>
            <a:r>
              <a:rPr lang="en-GB" sz="2000" dirty="0">
                <a:solidFill>
                  <a:schemeClr val="tx1"/>
                </a:solidFill>
                <a:cs typeface="Times New Roman" pitchFamily="18" charset="0"/>
              </a:rPr>
              <a:t>Pros: The resistance growth in the coil is only due to CLIQ (but quench-back is still present)</a:t>
            </a:r>
          </a:p>
          <a:p>
            <a:r>
              <a:rPr lang="en-GB" sz="2000" dirty="0">
                <a:solidFill>
                  <a:schemeClr val="tx1"/>
                </a:solidFill>
                <a:cs typeface="Times New Roman" pitchFamily="18" charset="0"/>
              </a:rPr>
              <a:t>Cons: (especially at low current) the discharge is dominated by the EE; interaction between CLIQ and EE to be carefully considered</a:t>
            </a:r>
          </a:p>
          <a:p>
            <a:endParaRPr lang="en-GB" sz="2000" dirty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en-GB" sz="2000" u="sng" dirty="0">
                <a:solidFill>
                  <a:schemeClr val="tx1"/>
                </a:solidFill>
                <a:cs typeface="Times New Roman" pitchFamily="18" charset="0"/>
              </a:rPr>
              <a:t>Option 2: </a:t>
            </a:r>
            <a:r>
              <a:rPr lang="en-GB" sz="2000" u="sng" dirty="0" smtClean="0">
                <a:solidFill>
                  <a:schemeClr val="tx1"/>
                </a:solidFill>
                <a:cs typeface="Times New Roman" pitchFamily="18" charset="0"/>
              </a:rPr>
              <a:t>IL QH </a:t>
            </a:r>
            <a:r>
              <a:rPr lang="en-GB" sz="2000" u="sng" dirty="0">
                <a:solidFill>
                  <a:schemeClr val="tx1"/>
                </a:solidFill>
                <a:cs typeface="Times New Roman" pitchFamily="18" charset="0"/>
              </a:rPr>
              <a:t>delayed</a:t>
            </a:r>
          </a:p>
          <a:p>
            <a:r>
              <a:rPr lang="en-GB" sz="2000" dirty="0">
                <a:solidFill>
                  <a:schemeClr val="tx1"/>
                </a:solidFill>
                <a:cs typeface="Times New Roman" pitchFamily="18" charset="0"/>
              </a:rPr>
              <a:t>Pros: Cleaner currents to </a:t>
            </a:r>
            <a:r>
              <a:rPr lang="en-GB" sz="2000" dirty="0" err="1" smtClean="0">
                <a:solidFill>
                  <a:schemeClr val="tx1"/>
                </a:solidFill>
                <a:cs typeface="Times New Roman" pitchFamily="18" charset="0"/>
              </a:rPr>
              <a:t>analyze</a:t>
            </a:r>
            <a:r>
              <a:rPr lang="en-GB" sz="2000" dirty="0">
                <a:solidFill>
                  <a:schemeClr val="tx1"/>
                </a:solidFill>
                <a:cs typeface="Times New Roman" pitchFamily="18" charset="0"/>
              </a:rPr>
              <a:t>; in the outer layer, relatively easy to assess CLIQ performance</a:t>
            </a:r>
          </a:p>
          <a:p>
            <a:r>
              <a:rPr lang="en-GB" sz="2000" dirty="0">
                <a:solidFill>
                  <a:schemeClr val="tx1"/>
                </a:solidFill>
                <a:cs typeface="Times New Roman" pitchFamily="18" charset="0"/>
              </a:rPr>
              <a:t>Cons: Maybe not very clear if the inner layers are quenched by CLIQ or QH</a:t>
            </a:r>
          </a:p>
          <a:p>
            <a:endParaRPr lang="en-GB" sz="2000" dirty="0">
              <a:solidFill>
                <a:schemeClr val="tx1"/>
              </a:solidFill>
              <a:cs typeface="Times New Roman" pitchFamily="18" charset="0"/>
            </a:endParaRPr>
          </a:p>
          <a:p>
            <a:r>
              <a:rPr lang="en-GB" sz="2000" u="sng" dirty="0">
                <a:solidFill>
                  <a:schemeClr val="tx1"/>
                </a:solidFill>
                <a:cs typeface="Times New Roman" pitchFamily="18" charset="0"/>
              </a:rPr>
              <a:t>Option 3: IL+OL QH of only two poles (ideally OL QH of two poles, safe?)</a:t>
            </a:r>
          </a:p>
          <a:p>
            <a:r>
              <a:rPr lang="en-GB" sz="2000" dirty="0">
                <a:solidFill>
                  <a:schemeClr val="tx1"/>
                </a:solidFill>
                <a:cs typeface="Times New Roman" pitchFamily="18" charset="0"/>
              </a:rPr>
              <a:t>Pros: Cleaner currents to </a:t>
            </a:r>
            <a:r>
              <a:rPr lang="en-GB" sz="2000" dirty="0" err="1" smtClean="0">
                <a:solidFill>
                  <a:schemeClr val="tx1"/>
                </a:solidFill>
                <a:cs typeface="Times New Roman" pitchFamily="18" charset="0"/>
              </a:rPr>
              <a:t>analyze</a:t>
            </a:r>
            <a:r>
              <a:rPr lang="en-GB" sz="2000" dirty="0">
                <a:solidFill>
                  <a:schemeClr val="tx1"/>
                </a:solidFill>
                <a:cs typeface="Times New Roman" pitchFamily="18" charset="0"/>
              </a:rPr>
              <a:t>; direct comparison between performance of CLIQ and CLIQ+QH (partly biased since the current discharge is faster than with CLIQ only)</a:t>
            </a:r>
          </a:p>
          <a:p>
            <a:r>
              <a:rPr lang="en-GB" sz="2000" dirty="0">
                <a:solidFill>
                  <a:schemeClr val="tx1"/>
                </a:solidFill>
                <a:cs typeface="Times New Roman" pitchFamily="18" charset="0"/>
              </a:rPr>
              <a:t>Cons: Careful study of the voltages to ground needed (asymmetric quench).</a:t>
            </a:r>
            <a:endParaRPr lang="en-US" sz="20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76200" y="76200"/>
            <a:ext cx="8991600" cy="533400"/>
          </a:xfrm>
          <a:prstGeom prst="rect">
            <a:avLst/>
          </a:prstGeom>
          <a:solidFill>
            <a:srgbClr val="FFCCCC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0000" rIns="90000" rtlCol="0" anchor="ctr"/>
          <a:lstStyle>
            <a:defPPr>
              <a:defRPr lang="en-US"/>
            </a:defPPr>
            <a:lvl1pPr>
              <a:defRPr sz="2800" b="1">
                <a:solidFill>
                  <a:schemeClr val="tx1"/>
                </a:solidFill>
                <a:latin typeface="+mj-lt"/>
                <a:cs typeface="Times New Roman" pitchFamily="18" charset="0"/>
              </a:defRPr>
            </a:lvl1pPr>
          </a:lstStyle>
          <a:p>
            <a:r>
              <a:rPr lang="en-GB" dirty="0" smtClean="0"/>
              <a:t>What is the best option for effective CLIQ tests?</a:t>
            </a:r>
            <a:endParaRPr lang="en-US" dirty="0"/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4896" y="6669360"/>
            <a:ext cx="8991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Emmanuele </a:t>
            </a:r>
            <a:r>
              <a:rPr lang="en-GB" sz="800" dirty="0" err="1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Ravaioli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-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CLIQ tests on SQXF at FNAL</a:t>
            </a:r>
            <a:r>
              <a:rPr lang="en-GB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                 </a:t>
            </a:r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+mj-lt"/>
                <a:cs typeface="Times New Roman" pitchFamily="18" charset="0"/>
              </a:rPr>
              <a:t>              LARP Collaboration Meeting - 13 May 2015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184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40051</TotalTime>
  <Words>2127</Words>
  <Application>Microsoft Office PowerPoint</Application>
  <PresentationFormat>On-screen Show (4:3)</PresentationFormat>
  <Paragraphs>588</Paragraphs>
  <Slides>28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Times New Roman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of CLIQ and QH performance on the model magnet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Emmanuele</dc:creator>
  <cp:lastModifiedBy>Emmanuele</cp:lastModifiedBy>
  <cp:revision>2747</cp:revision>
  <cp:lastPrinted>2013-05-14T15:30:07Z</cp:lastPrinted>
  <dcterms:created xsi:type="dcterms:W3CDTF">2010-01-06T09:56:26Z</dcterms:created>
  <dcterms:modified xsi:type="dcterms:W3CDTF">2015-05-13T13:04:01Z</dcterms:modified>
</cp:coreProperties>
</file>