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22"/>
  </p:notesMasterIdLst>
  <p:handoutMasterIdLst>
    <p:handoutMasterId r:id="rId23"/>
  </p:handoutMasterIdLst>
  <p:sldIdLst>
    <p:sldId id="294" r:id="rId2"/>
    <p:sldId id="296" r:id="rId3"/>
    <p:sldId id="311" r:id="rId4"/>
    <p:sldId id="312" r:id="rId5"/>
    <p:sldId id="313" r:id="rId6"/>
    <p:sldId id="297" r:id="rId7"/>
    <p:sldId id="298" r:id="rId8"/>
    <p:sldId id="300" r:id="rId9"/>
    <p:sldId id="301" r:id="rId10"/>
    <p:sldId id="302" r:id="rId11"/>
    <p:sldId id="299" r:id="rId12"/>
    <p:sldId id="314" r:id="rId13"/>
    <p:sldId id="303" r:id="rId14"/>
    <p:sldId id="315" r:id="rId15"/>
    <p:sldId id="305" r:id="rId16"/>
    <p:sldId id="306" r:id="rId17"/>
    <p:sldId id="307" r:id="rId18"/>
    <p:sldId id="308" r:id="rId19"/>
    <p:sldId id="309" r:id="rId20"/>
    <p:sldId id="310" r:id="rId2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8" autoAdjust="0"/>
    <p:restoredTop sz="94681"/>
  </p:normalViewPr>
  <p:slideViewPr>
    <p:cSldViewPr snapToGrid="0" snapToObjects="1" showGuides="1">
      <p:cViewPr>
        <p:scale>
          <a:sx n="103" d="100"/>
          <a:sy n="103" d="100"/>
        </p:scale>
        <p:origin x="1984" y="2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Users/rominsky/Documents/ftbf_numbers.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3"/>
              </a:solidFill>
              <a:ln>
                <a:noFill/>
              </a:ln>
              <a:effectLst>
                <a:outerShdw blurRad="63500" sx="102000" sy="102000" algn="ctr" rotWithShape="0">
                  <a:prstClr val="black">
                    <a:alpha val="20000"/>
                  </a:prstClr>
                </a:outerShdw>
              </a:effectLst>
            </c:spPr>
          </c:dPt>
          <c:dPt>
            <c:idx val="2"/>
            <c:bubble3D val="0"/>
            <c:spPr>
              <a:solidFill>
                <a:schemeClr val="accent5"/>
              </a:solidFill>
              <a:ln>
                <a:noFill/>
              </a:ln>
              <a:effectLst>
                <a:outerShdw blurRad="63500" sx="102000" sy="102000" algn="ctr" rotWithShape="0">
                  <a:prstClr val="black">
                    <a:alpha val="20000"/>
                  </a:prstClr>
                </a:outerShdw>
              </a:effectLst>
            </c:spPr>
          </c:dPt>
          <c:dPt>
            <c:idx val="3"/>
            <c:bubble3D val="0"/>
            <c:spPr>
              <a:solidFill>
                <a:schemeClr val="accent1">
                  <a:lumMod val="60000"/>
                </a:schemeClr>
              </a:solidFill>
              <a:ln>
                <a:noFill/>
              </a:ln>
              <a:effectLst>
                <a:outerShdw blurRad="63500" sx="102000" sy="102000" algn="ctr" rotWithShape="0">
                  <a:prstClr val="black">
                    <a:alpha val="20000"/>
                  </a:prstClr>
                </a:outerShdw>
              </a:effectLst>
            </c:spPr>
          </c:dPt>
          <c:dPt>
            <c:idx val="4"/>
            <c:bubble3D val="0"/>
            <c:spPr>
              <a:solidFill>
                <a:schemeClr val="accent3">
                  <a:lumMod val="60000"/>
                </a:schemeClr>
              </a:solidFill>
              <a:ln>
                <a:noFill/>
              </a:ln>
              <a:effectLst>
                <a:outerShdw blurRad="63500" sx="102000" sy="102000" algn="ctr" rotWithShape="0">
                  <a:prstClr val="black">
                    <a:alpha val="20000"/>
                  </a:prstClr>
                </a:outerShdw>
              </a:effectLst>
            </c:spPr>
          </c:dPt>
          <c:dPt>
            <c:idx val="5"/>
            <c:bubble3D val="0"/>
            <c:spPr>
              <a:solidFill>
                <a:schemeClr val="accent5">
                  <a:lumMod val="60000"/>
                </a:schemeClr>
              </a:solidFill>
              <a:ln>
                <a:noFill/>
              </a:ln>
              <a:effectLst>
                <a:outerShdw blurRad="63500" sx="102000" sy="102000" algn="ctr" rotWithShape="0">
                  <a:prstClr val="black">
                    <a:alpha val="20000"/>
                  </a:prstClr>
                </a:outerShdw>
              </a:effectLst>
            </c:spPr>
          </c:dPt>
          <c:dLbls>
            <c:dLbl>
              <c:idx val="2"/>
              <c:layout>
                <c:manualLayout>
                  <c:x val="0.239084788458619"/>
                  <c:y val="-0.0886696197024593"/>
                </c:manualLayout>
              </c:layout>
              <c:tx>
                <c:rich>
                  <a:bodyPr/>
                  <a:lstStyle/>
                  <a:p>
                    <a:r>
                      <a:rPr lang="en-US" dirty="0" smtClean="0">
                        <a:solidFill>
                          <a:schemeClr val="tx2"/>
                        </a:solidFill>
                      </a:rPr>
                      <a:t>Collider: CMS, ATLAS, </a:t>
                    </a:r>
                    <a:r>
                      <a:rPr lang="en-US" dirty="0" err="1" smtClean="0">
                        <a:solidFill>
                          <a:schemeClr val="tx2"/>
                        </a:solidFill>
                      </a:rPr>
                      <a:t>LHCb</a:t>
                    </a:r>
                    <a:endParaRPr lang="en-US" dirty="0">
                      <a:solidFill>
                        <a:schemeClr val="tx2"/>
                      </a:solidFill>
                    </a:endParaRPr>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solidFill>
                          <a:schemeClr val="tx2"/>
                        </a:solidFill>
                      </a:rPr>
                      <a:t>Collider:</a:t>
                    </a:r>
                    <a:r>
                      <a:rPr lang="en-US" baseline="0" dirty="0" smtClean="0">
                        <a:solidFill>
                          <a:schemeClr val="tx2"/>
                        </a:solidFill>
                      </a:rPr>
                      <a:t> </a:t>
                    </a:r>
                    <a:r>
                      <a:rPr lang="en-US" baseline="0" dirty="0" err="1" smtClean="0">
                        <a:solidFill>
                          <a:schemeClr val="tx2"/>
                        </a:solidFill>
                      </a:rPr>
                      <a:t>sPHENIX</a:t>
                    </a:r>
                    <a:endParaRPr lang="en-US" dirty="0">
                      <a:solidFill>
                        <a:schemeClr val="tx2"/>
                      </a:solidFill>
                    </a:endParaRPr>
                  </a:p>
                </c:rich>
              </c:tx>
              <c:dLblPos val="outEnd"/>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0.0298867696993372"/>
                  <c:y val="0.0423915712776839"/>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47363912626705"/>
                      <c:h val="0.159937342491947"/>
                    </c:manualLayout>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2"/>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'FY17 Numbers'!$A$1:$A$6</c:f>
              <c:strCache>
                <c:ptCount val="6"/>
                <c:pt idx="0">
                  <c:v>Neutrino</c:v>
                </c:pt>
                <c:pt idx="1">
                  <c:v>Muon</c:v>
                </c:pt>
                <c:pt idx="2">
                  <c:v>Collider (LHC)</c:v>
                </c:pt>
                <c:pt idx="3">
                  <c:v>Collider (Non LHC)</c:v>
                </c:pt>
                <c:pt idx="4">
                  <c:v>General R&amp;D</c:v>
                </c:pt>
                <c:pt idx="5">
                  <c:v>Outreach/Facility</c:v>
                </c:pt>
              </c:strCache>
            </c:strRef>
          </c:cat>
          <c:val>
            <c:numRef>
              <c:f>'FY17 Numbers'!$B$1:$B$6</c:f>
              <c:numCache>
                <c:formatCode>General</c:formatCode>
                <c:ptCount val="6"/>
                <c:pt idx="0">
                  <c:v>3.0</c:v>
                </c:pt>
                <c:pt idx="1">
                  <c:v>1.0</c:v>
                </c:pt>
                <c:pt idx="2">
                  <c:v>7.0</c:v>
                </c:pt>
                <c:pt idx="3">
                  <c:v>1.0</c:v>
                </c:pt>
                <c:pt idx="4">
                  <c:v>1.0</c:v>
                </c:pt>
                <c:pt idx="5">
                  <c:v>2.0</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0.15509</cdr:x>
      <cdr:y>0.04395</cdr:y>
    </cdr:from>
    <cdr:to>
      <cdr:x>0.39418</cdr:x>
      <cdr:y>0.47997</cdr:y>
    </cdr:to>
    <cdr:sp macro="" textlink="">
      <cdr:nvSpPr>
        <cdr:cNvPr id="2" name="TextBox 1"/>
        <cdr:cNvSpPr txBox="1"/>
      </cdr:nvSpPr>
      <cdr:spPr>
        <a:xfrm xmlns:a="http://schemas.openxmlformats.org/drawingml/2006/main">
          <a:off x="593124" y="921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tx2"/>
              </a:solidFill>
            </a:rPr>
            <a:t>Outreach/Facility</a:t>
          </a:r>
          <a:endParaRPr lang="en-US" sz="1100" b="1"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Helvetica" charset="0"/>
                <a:cs typeface="ＭＳ Ｐゴシック" charset="-128"/>
              </a:rPr>
              <a:t>Insie, we have 2 beamlines: Mcenter and Mtest, and accompanying control rooms. Mtest typically houses short term (1-2 week) experiments while Mcenter’s users are more long term. In addition to the beamlines and control rooms, we are working on a cosmic ray stand and other user areas not necessarily in a beam enclosure. </a:t>
            </a:r>
          </a:p>
          <a:p>
            <a:r>
              <a:rPr lang="en-US" altLang="en-US">
                <a:latin typeface="Helvetica" charset="0"/>
                <a:cs typeface="ＭＳ Ｐゴシック" charset="-128"/>
              </a:rPr>
              <a:t>2 Beamlines </a:t>
            </a:r>
          </a:p>
          <a:p>
            <a:r>
              <a:rPr lang="en-US" altLang="en-US">
                <a:latin typeface="Helvetica" charset="0"/>
                <a:cs typeface="ＭＳ Ｐゴシック" charset="-128"/>
              </a:rPr>
              <a:t>MTest for short-term (weeks) experiments</a:t>
            </a:r>
          </a:p>
          <a:p>
            <a:r>
              <a:rPr lang="en-US" altLang="en-US">
                <a:latin typeface="Helvetica" charset="0"/>
                <a:cs typeface="ＭＳ Ｐゴシック" charset="-128"/>
              </a:rPr>
              <a:t>MCenter for make-up and long-term (months) experiments</a:t>
            </a:r>
          </a:p>
          <a:p>
            <a:endParaRPr lang="en-US" altLang="en-US">
              <a:latin typeface="Helvetica" charset="0"/>
              <a:cs typeface="ＭＳ Ｐゴシック"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Geneva" charset="0"/>
                <a:cs typeface="Geneva" charset="0"/>
              </a:defRPr>
            </a:lvl1pPr>
            <a:lvl2pPr marL="742950" indent="-285750">
              <a:defRPr sz="2400">
                <a:solidFill>
                  <a:schemeClr val="tx1"/>
                </a:solidFill>
                <a:latin typeface="Calibri" charset="0"/>
                <a:ea typeface="Geneva" charset="0"/>
                <a:cs typeface="Geneva" charset="0"/>
              </a:defRPr>
            </a:lvl2pPr>
            <a:lvl3pPr marL="1143000" indent="-228600">
              <a:defRPr sz="2400">
                <a:solidFill>
                  <a:schemeClr val="tx1"/>
                </a:solidFill>
                <a:latin typeface="Calibri" charset="0"/>
                <a:ea typeface="Geneva" charset="0"/>
                <a:cs typeface="Geneva" charset="0"/>
              </a:defRPr>
            </a:lvl3pPr>
            <a:lvl4pPr marL="1600200" indent="-228600">
              <a:defRPr sz="2400">
                <a:solidFill>
                  <a:schemeClr val="tx1"/>
                </a:solidFill>
                <a:latin typeface="Calibri" charset="0"/>
                <a:ea typeface="Geneva" charset="0"/>
                <a:cs typeface="Geneva" charset="0"/>
              </a:defRPr>
            </a:lvl4pPr>
            <a:lvl5pPr marL="2057400" indent="-228600">
              <a:defRPr sz="2400">
                <a:solidFill>
                  <a:schemeClr val="tx1"/>
                </a:solidFill>
                <a:latin typeface="Calibri"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9pPr>
          </a:lstStyle>
          <a:p>
            <a:fld id="{0CB32D20-217B-6F41-A701-840C6F9E9D48}" type="slidenum">
              <a:rPr lang="en-US" altLang="en-US" sz="1200">
                <a:latin typeface="Helvetica" charset="0"/>
                <a:ea typeface="ＭＳ Ｐゴシック" charset="-128"/>
                <a:cs typeface="ＭＳ Ｐゴシック" charset="-128"/>
              </a:rPr>
              <a:pPr/>
              <a:t>3</a:t>
            </a:fld>
            <a:endParaRPr lang="en-US" altLang="en-US" sz="1200">
              <a:latin typeface="Helvetica" charset="0"/>
              <a:ea typeface="ＭＳ Ｐゴシック" charset="-128"/>
              <a:cs typeface="ＭＳ Ｐゴシック" charset="-128"/>
            </a:endParaRPr>
          </a:p>
        </p:txBody>
      </p:sp>
    </p:spTree>
    <p:extLst>
      <p:ext uri="{BB962C8B-B14F-4D97-AF65-F5344CB8AC3E}">
        <p14:creationId xmlns:p14="http://schemas.microsoft.com/office/powerpoint/2010/main" val="185037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48909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81403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smtClean="0"/>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3AD4C16-AAC6-7148-B32E-0FD6358293A6}" type="datetime1">
              <a:rPr lang="en-US" smtClean="0"/>
              <a:t>7/3/17</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M. Rominsky | Pre-PAC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CA2CEFF-C6C2-B943-B066-52DFEE439419}" type="datetime1">
              <a:rPr lang="en-US" smtClean="0"/>
              <a:t>7/3/17</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M. Rominsky | Pre-PAC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8326BCD9-52B6-824F-958F-63D1F167BD1A}" type="datetime1">
              <a:rPr lang="en-US" smtClean="0"/>
              <a:t>7/3/17</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smtClean="0"/>
              <a:t>M. Rominsky | Pre-PAC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C83F31A-3EAD-0C40-823C-44A2D83E696C}" type="datetime1">
              <a:rPr lang="en-US" smtClean="0"/>
              <a:t>7/3/17</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M. Rominsky | Pre-PAC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C5FF540F-8809-2A4A-97B8-BB33BEDE4DAB}" type="datetime1">
              <a:rPr lang="en-US" smtClean="0"/>
              <a:t>7/3/17</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smtClean="0"/>
              <a:t>M. Rominsky | Pre-PAC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smtClean="0"/>
              <a:t>Drag picture to placeholder or click icon to add</a:t>
            </a: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6E646AB-2A93-BF4E-9A39-22F2127B27D2}" type="datetime1">
              <a:rPr lang="en-US" smtClean="0"/>
              <a:t>7/3/17</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smtClean="0"/>
              <a:t>M. Rominsky | Pre-PAC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7112719-7940-A746-A8CF-9512541BED32}" type="datetime1">
              <a:rPr lang="en-US" smtClean="0"/>
              <a:t>7/3/17</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smtClean="0"/>
              <a:t>M. Rominsky | Pre-PAC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xiv.org/abs/1704.0146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eb.fnal.gov/experiment/FTBF/Mtest/2018_schedule.asp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smtClean="0"/>
              <a:t>Mandy Rominsky </a:t>
            </a:r>
            <a:r>
              <a:rPr lang="en-US" dirty="0"/>
              <a:t>	</a:t>
            </a:r>
          </a:p>
          <a:p>
            <a:r>
              <a:rPr lang="en-US" dirty="0" smtClean="0"/>
              <a:t>Pre-PAC Meeting </a:t>
            </a:r>
            <a:endParaRPr lang="en-US" dirty="0"/>
          </a:p>
          <a:p>
            <a:r>
              <a:rPr lang="en-US" dirty="0" smtClean="0"/>
              <a:t>29 June 2017</a:t>
            </a:r>
            <a:endParaRPr lang="en-US" dirty="0"/>
          </a:p>
          <a:p>
            <a:endParaRPr lang="en-US" dirty="0"/>
          </a:p>
        </p:txBody>
      </p:sp>
      <p:sp>
        <p:nvSpPr>
          <p:cNvPr id="3" name="Text Placeholder 2"/>
          <p:cNvSpPr>
            <a:spLocks noGrp="1"/>
          </p:cNvSpPr>
          <p:nvPr>
            <p:ph type="body" sz="quarter" idx="11"/>
          </p:nvPr>
        </p:nvSpPr>
        <p:spPr/>
        <p:txBody>
          <a:bodyPr>
            <a:noAutofit/>
          </a:bodyPr>
          <a:lstStyle/>
          <a:p>
            <a:r>
              <a:rPr lang="en-US" dirty="0" smtClean="0"/>
              <a:t>Impact of Reduced Running on the Test Beam</a:t>
            </a:r>
            <a:endParaRPr lang="en-US" dirty="0"/>
          </a:p>
        </p:txBody>
      </p:sp>
    </p:spTree>
    <p:extLst>
      <p:ext uri="{BB962C8B-B14F-4D97-AF65-F5344CB8AC3E}">
        <p14:creationId xmlns:p14="http://schemas.microsoft.com/office/powerpoint/2010/main" val="1989597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FY18 Current Schedule - </a:t>
            </a:r>
            <a:r>
              <a:rPr lang="en-US" dirty="0" err="1" smtClean="0"/>
              <a:t>MTest</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201323691"/>
              </p:ext>
            </p:extLst>
          </p:nvPr>
        </p:nvGraphicFramePr>
        <p:xfrm>
          <a:off x="946824" y="934657"/>
          <a:ext cx="5778500" cy="1502613"/>
        </p:xfrm>
        <a:graphic>
          <a:graphicData uri="http://schemas.openxmlformats.org/drawingml/2006/table">
            <a:tbl>
              <a:tblPr>
                <a:tableStyleId>{5C22544A-7EE6-4342-B048-85BDC9FD1C3A}</a:tableStyleId>
              </a:tblPr>
              <a:tblGrid>
                <a:gridCol w="825500"/>
                <a:gridCol w="825500"/>
                <a:gridCol w="825500"/>
                <a:gridCol w="825500"/>
                <a:gridCol w="825500"/>
                <a:gridCol w="820116"/>
                <a:gridCol w="830884"/>
              </a:tblGrid>
              <a:tr h="214659">
                <a:tc gridSpan="2">
                  <a:txBody>
                    <a:bodyPr/>
                    <a:lstStyle/>
                    <a:p>
                      <a:pPr algn="l" fontAlgn="b"/>
                      <a:r>
                        <a:rPr lang="en-US" sz="1200" u="none" strike="noStrike" dirty="0" smtClean="0">
                          <a:effectLst/>
                        </a:rPr>
                        <a:t>May</a:t>
                      </a:r>
                      <a:endParaRPr lang="en-US" sz="12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r>
              <a:tr h="214659">
                <a:tc>
                  <a:txBody>
                    <a:bodyPr/>
                    <a:lstStyle/>
                    <a:p>
                      <a:pPr algn="l" fontAlgn="b"/>
                      <a:r>
                        <a:rPr lang="en-US" sz="1200" u="none" strike="noStrike" dirty="0" smtClean="0">
                          <a:effectLst/>
                        </a:rPr>
                        <a:t>Sunday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Monday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Tuesday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Wednesday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Thursday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Friday</a:t>
                      </a:r>
                      <a:r>
                        <a:rPr lang="en-US" sz="1200" u="none" strike="noStrike" baseline="0" dirty="0" smtClean="0">
                          <a:effectLst/>
                        </a:rPr>
                        <a:t> </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Saturday</a:t>
                      </a:r>
                      <a:endParaRPr lang="en-US" sz="1200" b="0" i="0" u="none" strike="noStrike" dirty="0">
                        <a:solidFill>
                          <a:srgbClr val="000000"/>
                        </a:solidFill>
                        <a:effectLst/>
                        <a:latin typeface="Calibri" charset="0"/>
                      </a:endParaRPr>
                    </a:p>
                  </a:txBody>
                  <a:tcPr marL="12700" marR="12700" marT="12700" marB="0" anchor="b"/>
                </a:tc>
              </a:tr>
              <a:tr h="214659">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r>
              <a:tr h="21465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14659">
                <a:tc>
                  <a:txBody>
                    <a:bodyPr/>
                    <a:lstStyle/>
                    <a:p>
                      <a:pPr algn="l" fontAlgn="b"/>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1670696739"/>
              </p:ext>
            </p:extLst>
          </p:nvPr>
        </p:nvGraphicFramePr>
        <p:xfrm>
          <a:off x="946824" y="2660129"/>
          <a:ext cx="5778500" cy="1502613"/>
        </p:xfrm>
        <a:graphic>
          <a:graphicData uri="http://schemas.openxmlformats.org/drawingml/2006/table">
            <a:tbl>
              <a:tblPr>
                <a:tableStyleId>{5C22544A-7EE6-4342-B048-85BDC9FD1C3A}</a:tableStyleId>
              </a:tblPr>
              <a:tblGrid>
                <a:gridCol w="825500"/>
                <a:gridCol w="825500"/>
                <a:gridCol w="825500"/>
                <a:gridCol w="825500"/>
                <a:gridCol w="825500"/>
                <a:gridCol w="820116"/>
                <a:gridCol w="830884"/>
              </a:tblGrid>
              <a:tr h="214659">
                <a:tc gridSpan="2">
                  <a:txBody>
                    <a:bodyPr/>
                    <a:lstStyle/>
                    <a:p>
                      <a:pPr algn="l" fontAlgn="b"/>
                      <a:r>
                        <a:rPr lang="en-US" sz="1200" u="none" strike="noStrike" dirty="0" smtClean="0">
                          <a:effectLst/>
                        </a:rPr>
                        <a:t>June</a:t>
                      </a:r>
                      <a:endParaRPr lang="en-US" sz="12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r>
              <a:tr h="214659">
                <a:tc>
                  <a:txBody>
                    <a:bodyPr/>
                    <a:lstStyle/>
                    <a:p>
                      <a:pPr algn="l" fontAlgn="b"/>
                      <a:r>
                        <a:rPr lang="en-US" sz="1200" u="none" strike="noStrike" dirty="0" smtClean="0">
                          <a:effectLst/>
                        </a:rPr>
                        <a:t>Sunday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Monday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Tuesday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Wednesday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Thursday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Friday</a:t>
                      </a:r>
                      <a:r>
                        <a:rPr lang="en-US" sz="1200" u="none" strike="noStrike" baseline="0" dirty="0" smtClean="0">
                          <a:effectLst/>
                        </a:rPr>
                        <a:t> </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Saturday</a:t>
                      </a:r>
                      <a:endParaRPr lang="en-US" sz="1200" b="0" i="0" u="none" strike="noStrike" dirty="0">
                        <a:solidFill>
                          <a:srgbClr val="000000"/>
                        </a:solidFill>
                        <a:effectLst/>
                        <a:latin typeface="Calibri" charset="0"/>
                      </a:endParaRPr>
                    </a:p>
                  </a:txBody>
                  <a:tcPr marL="12700" marR="12700" marT="12700" marB="0" anchor="b"/>
                </a:tc>
              </a:tr>
              <a:tr h="214659">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r>
              <a:tr h="21465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1465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14659">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636997438"/>
              </p:ext>
            </p:extLst>
          </p:nvPr>
        </p:nvGraphicFramePr>
        <p:xfrm>
          <a:off x="946824" y="4385601"/>
          <a:ext cx="5778500" cy="1502613"/>
        </p:xfrm>
        <a:graphic>
          <a:graphicData uri="http://schemas.openxmlformats.org/drawingml/2006/table">
            <a:tbl>
              <a:tblPr>
                <a:tableStyleId>{5C22544A-7EE6-4342-B048-85BDC9FD1C3A}</a:tableStyleId>
              </a:tblPr>
              <a:tblGrid>
                <a:gridCol w="825500"/>
                <a:gridCol w="825500"/>
                <a:gridCol w="825500"/>
                <a:gridCol w="825500"/>
                <a:gridCol w="825500"/>
                <a:gridCol w="820116"/>
                <a:gridCol w="830884"/>
              </a:tblGrid>
              <a:tr h="214659">
                <a:tc gridSpan="2">
                  <a:txBody>
                    <a:bodyPr/>
                    <a:lstStyle/>
                    <a:p>
                      <a:pPr algn="l" fontAlgn="b"/>
                      <a:r>
                        <a:rPr lang="en-US" sz="1200" u="none" strike="noStrike" dirty="0" smtClean="0">
                          <a:effectLst/>
                        </a:rPr>
                        <a:t>July</a:t>
                      </a:r>
                      <a:endParaRPr lang="en-US" sz="12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r>
              <a:tr h="214659">
                <a:tc>
                  <a:txBody>
                    <a:bodyPr/>
                    <a:lstStyle/>
                    <a:p>
                      <a:pPr algn="l" fontAlgn="b"/>
                      <a:r>
                        <a:rPr lang="en-US" sz="1200" u="none" strike="noStrike" dirty="0" smtClean="0">
                          <a:effectLst/>
                        </a:rPr>
                        <a:t>Sunday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Monday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Tuesday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Wednesday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Thursday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Friday</a:t>
                      </a:r>
                      <a:r>
                        <a:rPr lang="en-US" sz="1200" u="none" strike="noStrike" baseline="0" dirty="0" smtClean="0">
                          <a:effectLst/>
                        </a:rPr>
                        <a:t> </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Saturday</a:t>
                      </a:r>
                      <a:endParaRPr lang="en-US" sz="1200" b="0" i="0" u="none" strike="noStrike" dirty="0">
                        <a:solidFill>
                          <a:srgbClr val="000000"/>
                        </a:solidFill>
                        <a:effectLst/>
                        <a:latin typeface="Calibri" charset="0"/>
                      </a:endParaRPr>
                    </a:p>
                  </a:txBody>
                  <a:tcPr marL="12700" marR="12700" marT="12700" marB="0" anchor="b"/>
                </a:tc>
              </a:tr>
              <a:tr h="214659">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1465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14659">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r>
            </a:tbl>
          </a:graphicData>
        </a:graphic>
      </p:graphicFrame>
    </p:spTree>
    <p:extLst>
      <p:ext uri="{BB962C8B-B14F-4D97-AF65-F5344CB8AC3E}">
        <p14:creationId xmlns:p14="http://schemas.microsoft.com/office/powerpoint/2010/main" val="2097762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LArIAT</a:t>
            </a:r>
            <a:r>
              <a:rPr lang="en-US" dirty="0" smtClean="0"/>
              <a:t> will finish July 7</a:t>
            </a:r>
          </a:p>
          <a:p>
            <a:r>
              <a:rPr lang="en-US" dirty="0" smtClean="0"/>
              <a:t>Preparation for the </a:t>
            </a:r>
            <a:r>
              <a:rPr lang="en-US" dirty="0" err="1" smtClean="0"/>
              <a:t>NOvA</a:t>
            </a:r>
            <a:r>
              <a:rPr lang="en-US" dirty="0" smtClean="0"/>
              <a:t> test beam is ongoing </a:t>
            </a:r>
          </a:p>
          <a:p>
            <a:r>
              <a:rPr lang="en-US" dirty="0" smtClean="0"/>
              <a:t>LAPPDs and other small tests would happen opportunistically </a:t>
            </a:r>
          </a:p>
          <a:p>
            <a:r>
              <a:rPr lang="en-US" dirty="0" smtClean="0"/>
              <a:t>Gaseous TPC (Jen </a:t>
            </a:r>
            <a:r>
              <a:rPr lang="en-US" dirty="0" err="1" smtClean="0"/>
              <a:t>Raaf’s</a:t>
            </a:r>
            <a:r>
              <a:rPr lang="en-US" dirty="0" smtClean="0"/>
              <a:t> early career) will also install through out this year</a:t>
            </a:r>
          </a:p>
          <a:p>
            <a:pPr lvl="1"/>
            <a:r>
              <a:rPr lang="en-US" dirty="0" smtClean="0"/>
              <a:t>Possibly running if time allows</a:t>
            </a:r>
          </a:p>
          <a:p>
            <a:r>
              <a:rPr lang="en-US" dirty="0" smtClean="0"/>
              <a:t>Hadron Production studies </a:t>
            </a:r>
          </a:p>
          <a:p>
            <a:pPr lvl="1"/>
            <a:r>
              <a:rPr lang="en-US" dirty="0" smtClean="0"/>
              <a:t>New effort between US and Japan (partially funded) </a:t>
            </a:r>
          </a:p>
          <a:p>
            <a:pPr lvl="1"/>
            <a:r>
              <a:rPr lang="en-US" dirty="0" smtClean="0"/>
              <a:t>The </a:t>
            </a:r>
            <a:r>
              <a:rPr lang="en-US" dirty="0"/>
              <a:t>hadron production measurements will help reduce neutrino flux uncertainties for T2K, </a:t>
            </a:r>
            <a:r>
              <a:rPr lang="en-US" dirty="0" err="1"/>
              <a:t>NOvA</a:t>
            </a:r>
            <a:r>
              <a:rPr lang="en-US" dirty="0"/>
              <a:t>, </a:t>
            </a:r>
            <a:r>
              <a:rPr lang="en-US" dirty="0" err="1"/>
              <a:t>MINERvA</a:t>
            </a:r>
            <a:r>
              <a:rPr lang="en-US" dirty="0"/>
              <a:t> and DUNE.</a:t>
            </a:r>
          </a:p>
          <a:p>
            <a:pPr lvl="1"/>
            <a:r>
              <a:rPr lang="en-US" dirty="0" smtClean="0"/>
              <a:t>Plans to test in both </a:t>
            </a:r>
            <a:r>
              <a:rPr lang="en-US" dirty="0" err="1" smtClean="0"/>
              <a:t>MTest</a:t>
            </a:r>
            <a:r>
              <a:rPr lang="en-US" dirty="0" smtClean="0"/>
              <a:t> and </a:t>
            </a:r>
            <a:r>
              <a:rPr lang="en-US" dirty="0" err="1" smtClean="0"/>
              <a:t>MCenter</a:t>
            </a:r>
            <a:r>
              <a:rPr lang="en-US" dirty="0" smtClean="0"/>
              <a:t> </a:t>
            </a:r>
            <a:endParaRPr lang="en-US" dirty="0"/>
          </a:p>
        </p:txBody>
      </p:sp>
      <p:sp>
        <p:nvSpPr>
          <p:cNvPr id="3" name="Title 2"/>
          <p:cNvSpPr>
            <a:spLocks noGrp="1"/>
          </p:cNvSpPr>
          <p:nvPr>
            <p:ph type="title"/>
          </p:nvPr>
        </p:nvSpPr>
        <p:spPr/>
        <p:txBody>
          <a:bodyPr/>
          <a:lstStyle/>
          <a:p>
            <a:r>
              <a:rPr lang="en-US" dirty="0" smtClean="0"/>
              <a:t>Planned FY18 Running – </a:t>
            </a:r>
            <a:r>
              <a:rPr lang="en-US" dirty="0" err="1" smtClean="0"/>
              <a:t>MCenter</a:t>
            </a:r>
            <a:r>
              <a:rPr lang="en-US" dirty="0" smtClean="0"/>
              <a:t> </a:t>
            </a:r>
            <a:endParaRPr lang="en-US" dirty="0"/>
          </a:p>
        </p:txBody>
      </p:sp>
      <p:sp>
        <p:nvSpPr>
          <p:cNvPr id="4" name="Date Placeholder 3"/>
          <p:cNvSpPr>
            <a:spLocks noGrp="1"/>
          </p:cNvSpPr>
          <p:nvPr>
            <p:ph type="dt" sz="half" idx="2"/>
          </p:nvPr>
        </p:nvSpPr>
        <p:spPr/>
        <p:txBody>
          <a:bodyPr/>
          <a:lstStyle/>
          <a:p>
            <a:pPr>
              <a:defRPr/>
            </a:pPr>
            <a:fld id="{C3947EF8-8D16-8D46-A7A4-A2AD61CC6A82}"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556219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Looked at the scenario where beam is only available for a few months </a:t>
            </a:r>
          </a:p>
          <a:p>
            <a:r>
              <a:rPr lang="en-US" dirty="0" smtClean="0"/>
              <a:t>Looked reduced running from 10% to 5% of the timeline</a:t>
            </a:r>
          </a:p>
          <a:p>
            <a:r>
              <a:rPr lang="en-US" dirty="0" smtClean="0"/>
              <a:t>Asked currently scheduled users what the impact to their physics programs would be with reduced running</a:t>
            </a:r>
          </a:p>
          <a:p>
            <a:pPr lvl="1"/>
            <a:r>
              <a:rPr lang="en-US" dirty="0" smtClean="0"/>
              <a:t>Also, in case they couldn’t run their programs</a:t>
            </a:r>
          </a:p>
          <a:p>
            <a:pPr lvl="1"/>
            <a:r>
              <a:rPr lang="en-US" dirty="0" smtClean="0"/>
              <a:t>Note that the CERN beam areas are off in 2019 and 2020</a:t>
            </a:r>
          </a:p>
          <a:p>
            <a:pPr lvl="1"/>
            <a:r>
              <a:rPr lang="en-US" dirty="0" smtClean="0"/>
              <a:t>Several new groups this year from CERN were very happy and are planning extensive programs back here </a:t>
            </a:r>
          </a:p>
          <a:p>
            <a:pPr lvl="1"/>
            <a:r>
              <a:rPr lang="en-US" dirty="0" smtClean="0"/>
              <a:t>Very happy with our high rate tracking area </a:t>
            </a:r>
          </a:p>
          <a:p>
            <a:pPr lvl="1"/>
            <a:r>
              <a:rPr lang="en-US" dirty="0" smtClean="0"/>
              <a:t>We are working with a new group using US-Japan Funds that is supposed to start up this year. </a:t>
            </a:r>
          </a:p>
          <a:p>
            <a:pPr lvl="1"/>
            <a:endParaRPr lang="en-US" dirty="0"/>
          </a:p>
        </p:txBody>
      </p:sp>
      <p:sp>
        <p:nvSpPr>
          <p:cNvPr id="3" name="Title 2"/>
          <p:cNvSpPr>
            <a:spLocks noGrp="1"/>
          </p:cNvSpPr>
          <p:nvPr>
            <p:ph type="title"/>
          </p:nvPr>
        </p:nvSpPr>
        <p:spPr/>
        <p:txBody>
          <a:bodyPr/>
          <a:lstStyle/>
          <a:p>
            <a:r>
              <a:rPr lang="en-US" dirty="0" smtClean="0"/>
              <a:t>Overall Impacts of Reduced Running </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112526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Tests for the ATLAS pixel and ASIC upgrades </a:t>
            </a:r>
          </a:p>
          <a:p>
            <a:pPr lvl="1"/>
            <a:r>
              <a:rPr lang="en-US" dirty="0" smtClean="0"/>
              <a:t>These can be done at CERN, but limited time as many groups from ATLAS are competing for the same beam time</a:t>
            </a:r>
          </a:p>
          <a:p>
            <a:r>
              <a:rPr lang="en-US" dirty="0" smtClean="0"/>
              <a:t>Testing SOI chips developed by KEK </a:t>
            </a:r>
          </a:p>
          <a:p>
            <a:pPr lvl="1"/>
            <a:r>
              <a:rPr lang="en-US" dirty="0" smtClean="0"/>
              <a:t>These cannot be tested at CERN</a:t>
            </a:r>
          </a:p>
          <a:p>
            <a:pPr lvl="1"/>
            <a:r>
              <a:rPr lang="en-US" dirty="0" smtClean="0"/>
              <a:t>The last 2 years </a:t>
            </a:r>
            <a:r>
              <a:rPr lang="en-US" dirty="0" err="1" smtClean="0"/>
              <a:t>Kazu’s</a:t>
            </a:r>
            <a:r>
              <a:rPr lang="en-US" dirty="0" smtClean="0"/>
              <a:t> group received special funding to come to the test beam and work on the SOI chips. The delay this year from the septa caused significant problems for them. </a:t>
            </a:r>
          </a:p>
          <a:p>
            <a:pPr lvl="1"/>
            <a:r>
              <a:rPr lang="en-US" dirty="0" smtClean="0"/>
              <a:t>They have funding to come again, as they were successful in the tests ultimately. Delaying their run or canceling it is incredibly detrimental to their research program. </a:t>
            </a:r>
            <a:endParaRPr lang="en-US" dirty="0"/>
          </a:p>
        </p:txBody>
      </p:sp>
      <p:sp>
        <p:nvSpPr>
          <p:cNvPr id="3" name="Title 2"/>
          <p:cNvSpPr>
            <a:spLocks noGrp="1"/>
          </p:cNvSpPr>
          <p:nvPr>
            <p:ph type="title"/>
          </p:nvPr>
        </p:nvSpPr>
        <p:spPr/>
        <p:txBody>
          <a:bodyPr/>
          <a:lstStyle/>
          <a:p>
            <a:r>
              <a:rPr lang="en-US" dirty="0" smtClean="0"/>
              <a:t>Impacts on ATLAS Pixels – Kazunori </a:t>
            </a:r>
            <a:r>
              <a:rPr lang="en-US" dirty="0" err="1" smtClean="0"/>
              <a:t>Hanagaki</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98029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Commonly developed chip used by CMS and ATLAS	</a:t>
            </a:r>
          </a:p>
          <a:p>
            <a:pPr lvl="1"/>
            <a:r>
              <a:rPr lang="en-US" dirty="0" smtClean="0"/>
              <a:t>Critical testing period coming up this fall </a:t>
            </a:r>
          </a:p>
          <a:p>
            <a:r>
              <a:rPr lang="en-US" dirty="0" smtClean="0"/>
              <a:t>Can use either DESY or SLAC if FTBF or CERN are not available</a:t>
            </a:r>
          </a:p>
          <a:p>
            <a:r>
              <a:rPr lang="en-US" dirty="0" smtClean="0"/>
              <a:t>Planning on building a telescope at the test beam facility sometime in FY18</a:t>
            </a:r>
          </a:p>
          <a:p>
            <a:r>
              <a:rPr lang="en-US" dirty="0" smtClean="0"/>
              <a:t>Will also use this for general R&amp;D</a:t>
            </a:r>
          </a:p>
          <a:p>
            <a:r>
              <a:rPr lang="en-US" dirty="0" smtClean="0"/>
              <a:t>Brings in new ATLAS groups to the test beam </a:t>
            </a:r>
          </a:p>
        </p:txBody>
      </p:sp>
      <p:sp>
        <p:nvSpPr>
          <p:cNvPr id="3" name="Title 2"/>
          <p:cNvSpPr>
            <a:spLocks noGrp="1"/>
          </p:cNvSpPr>
          <p:nvPr>
            <p:ph type="title"/>
          </p:nvPr>
        </p:nvSpPr>
        <p:spPr/>
        <p:txBody>
          <a:bodyPr/>
          <a:lstStyle/>
          <a:p>
            <a:r>
              <a:rPr lang="en-US" dirty="0" smtClean="0"/>
              <a:t>ATLAS Pixel Detector (RD53A) – Jessica Metcalfe</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183229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sPHENIX</a:t>
            </a:r>
            <a:r>
              <a:rPr lang="en-US" dirty="0" smtClean="0"/>
              <a:t> (upcoming flagship experiment for RHIC) tests for about 4 weeks each year </a:t>
            </a:r>
          </a:p>
          <a:p>
            <a:r>
              <a:rPr lang="en-US" dirty="0" smtClean="0"/>
              <a:t>They have received CD0 from the DOE Nuclear Physics funding agency and are working on testing the final design necessary for CD1 and CD2. They are funded in the FY18 PBR. </a:t>
            </a:r>
          </a:p>
          <a:p>
            <a:r>
              <a:rPr lang="en-US" dirty="0" smtClean="0"/>
              <a:t>The FY16 and FY17 test beam runs have been submitted for publication and is on </a:t>
            </a:r>
            <a:r>
              <a:rPr lang="en-US" dirty="0" err="1" smtClean="0"/>
              <a:t>arXiv</a:t>
            </a:r>
            <a:r>
              <a:rPr lang="en-US" dirty="0"/>
              <a:t> (</a:t>
            </a:r>
            <a:r>
              <a:rPr lang="en-US" dirty="0">
                <a:hlinkClick r:id="rId2"/>
              </a:rPr>
              <a:t>https://</a:t>
            </a:r>
            <a:r>
              <a:rPr lang="en-US" dirty="0" smtClean="0">
                <a:hlinkClick r:id="rId2"/>
              </a:rPr>
              <a:t>arxiv.org/abs/1704.01461)</a:t>
            </a:r>
            <a:endParaRPr lang="en-US" dirty="0" smtClean="0"/>
          </a:p>
          <a:p>
            <a:r>
              <a:rPr lang="en-US" dirty="0" smtClean="0"/>
              <a:t>The final run in FY18 will be used to confirm final design and provide data to characterize the detector in a variety of beam energies</a:t>
            </a:r>
          </a:p>
          <a:p>
            <a:endParaRPr lang="en-US" dirty="0"/>
          </a:p>
        </p:txBody>
      </p:sp>
      <p:sp>
        <p:nvSpPr>
          <p:cNvPr id="3" name="Title 2"/>
          <p:cNvSpPr>
            <a:spLocks noGrp="1"/>
          </p:cNvSpPr>
          <p:nvPr>
            <p:ph type="title"/>
          </p:nvPr>
        </p:nvSpPr>
        <p:spPr/>
        <p:txBody>
          <a:bodyPr/>
          <a:lstStyle/>
          <a:p>
            <a:r>
              <a:rPr lang="en-US" dirty="0" smtClean="0"/>
              <a:t>Impacts on </a:t>
            </a:r>
            <a:r>
              <a:rPr lang="en-US" dirty="0" err="1" smtClean="0"/>
              <a:t>sPHENIX</a:t>
            </a:r>
            <a:r>
              <a:rPr lang="en-US" dirty="0" smtClean="0"/>
              <a:t> – John Haggerty/ Eric </a:t>
            </a:r>
            <a:r>
              <a:rPr lang="en-US" dirty="0" err="1" smtClean="0"/>
              <a:t>Mannel</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122370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is a test of the High Granularity calorimeter. Considering the possibility of bringing in 5 interaction lengths and setting up a full calorimeter test </a:t>
            </a:r>
          </a:p>
          <a:p>
            <a:r>
              <a:rPr lang="en-US" dirty="0" smtClean="0"/>
              <a:t>These tests will advance the project, but maybe not delay it.</a:t>
            </a:r>
          </a:p>
          <a:p>
            <a:r>
              <a:rPr lang="en-US" dirty="0" smtClean="0"/>
              <a:t>The beamline they use at CERN is being used by DUNE, which cuts down </a:t>
            </a:r>
            <a:r>
              <a:rPr lang="en-US" dirty="0" err="1" smtClean="0"/>
              <a:t>HGCal’s</a:t>
            </a:r>
            <a:r>
              <a:rPr lang="en-US" dirty="0" smtClean="0"/>
              <a:t> </a:t>
            </a:r>
            <a:r>
              <a:rPr lang="en-US" dirty="0" err="1" smtClean="0"/>
              <a:t>beamtime</a:t>
            </a:r>
            <a:r>
              <a:rPr lang="en-US" dirty="0" smtClean="0"/>
              <a:t> in FY18</a:t>
            </a:r>
          </a:p>
          <a:p>
            <a:r>
              <a:rPr lang="en-US" dirty="0" smtClean="0"/>
              <a:t>There are no CERN test beams in 2019 and 2020. </a:t>
            </a:r>
            <a:endParaRPr lang="en-US" dirty="0"/>
          </a:p>
        </p:txBody>
      </p:sp>
      <p:sp>
        <p:nvSpPr>
          <p:cNvPr id="3" name="Title 2"/>
          <p:cNvSpPr>
            <a:spLocks noGrp="1"/>
          </p:cNvSpPr>
          <p:nvPr>
            <p:ph type="title"/>
          </p:nvPr>
        </p:nvSpPr>
        <p:spPr>
          <a:xfrm>
            <a:off x="228600" y="498250"/>
            <a:ext cx="8686800" cy="427877"/>
          </a:xfrm>
        </p:spPr>
        <p:txBody>
          <a:bodyPr/>
          <a:lstStyle/>
          <a:p>
            <a:r>
              <a:rPr lang="en-US" dirty="0" smtClean="0"/>
              <a:t>Impacts on CMS </a:t>
            </a:r>
            <a:r>
              <a:rPr lang="en-US" dirty="0" err="1" smtClean="0"/>
              <a:t>HGCal</a:t>
            </a:r>
            <a:r>
              <a:rPr lang="en-US" dirty="0"/>
              <a:t> </a:t>
            </a:r>
            <a:r>
              <a:rPr lang="en-US" dirty="0" smtClean="0"/>
              <a:t>– Jim Freeman and Roger </a:t>
            </a:r>
            <a:r>
              <a:rPr lang="en-US" dirty="0" err="1" smtClean="0"/>
              <a:t>Rusack</a:t>
            </a:r>
            <a:r>
              <a:rPr lang="en-US" dirty="0" smtClean="0"/>
              <a:t>  </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84137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Testing the CMS pixel detector and Outer Tracker designs</a:t>
            </a:r>
          </a:p>
          <a:p>
            <a:r>
              <a:rPr lang="en-US" dirty="0" smtClean="0"/>
              <a:t>A spread in time is crucial for them</a:t>
            </a:r>
          </a:p>
          <a:p>
            <a:pPr lvl="1"/>
            <a:r>
              <a:rPr lang="en-US" dirty="0" smtClean="0"/>
              <a:t>Test sensors, irradiate, then test again</a:t>
            </a:r>
          </a:p>
          <a:p>
            <a:pPr lvl="1"/>
            <a:r>
              <a:rPr lang="en-US" dirty="0" smtClean="0"/>
              <a:t>This process takes many months</a:t>
            </a:r>
          </a:p>
          <a:p>
            <a:r>
              <a:rPr lang="en-US" dirty="0" smtClean="0"/>
              <a:t>If currently designed chip fails, it delays detector construction</a:t>
            </a:r>
          </a:p>
          <a:p>
            <a:pPr lvl="1"/>
            <a:r>
              <a:rPr lang="en-US" dirty="0" smtClean="0"/>
              <a:t>Also means if they don’t test, detector construction also is delayed</a:t>
            </a:r>
          </a:p>
          <a:p>
            <a:r>
              <a:rPr lang="en-US" dirty="0" smtClean="0"/>
              <a:t>The Outer Tracker is also divided between </a:t>
            </a:r>
            <a:r>
              <a:rPr lang="en-US" dirty="0" err="1" smtClean="0"/>
              <a:t>Fermilab</a:t>
            </a:r>
            <a:r>
              <a:rPr lang="en-US" dirty="0" smtClean="0"/>
              <a:t> and CERN.</a:t>
            </a:r>
          </a:p>
          <a:p>
            <a:pPr lvl="1"/>
            <a:r>
              <a:rPr lang="en-US" dirty="0" smtClean="0"/>
              <a:t>Failed chips will also delay the Outer Tracker</a:t>
            </a:r>
          </a:p>
          <a:p>
            <a:pPr lvl="1"/>
            <a:endParaRPr lang="en-US" dirty="0"/>
          </a:p>
        </p:txBody>
      </p:sp>
      <p:sp>
        <p:nvSpPr>
          <p:cNvPr id="3" name="Title 2"/>
          <p:cNvSpPr>
            <a:spLocks noGrp="1"/>
          </p:cNvSpPr>
          <p:nvPr>
            <p:ph type="title"/>
          </p:nvPr>
        </p:nvSpPr>
        <p:spPr>
          <a:xfrm>
            <a:off x="228600" y="251752"/>
            <a:ext cx="8686800" cy="625578"/>
          </a:xfrm>
        </p:spPr>
        <p:txBody>
          <a:bodyPr/>
          <a:lstStyle/>
          <a:p>
            <a:r>
              <a:rPr lang="en-US" dirty="0" smtClean="0"/>
              <a:t>Impact on CMS Pixels and Outer Tracker – Lorenzo </a:t>
            </a:r>
            <a:r>
              <a:rPr lang="en-US" dirty="0" err="1" smtClean="0"/>
              <a:t>Uplegger</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75409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Impacts the commissioning of the new tertiary beamline for </a:t>
            </a:r>
            <a:r>
              <a:rPr lang="en-US" dirty="0" err="1" smtClean="0"/>
              <a:t>NOvA</a:t>
            </a:r>
            <a:endParaRPr lang="en-US" dirty="0" smtClean="0"/>
          </a:p>
          <a:p>
            <a:r>
              <a:rPr lang="en-US" dirty="0" smtClean="0"/>
              <a:t>These tests are used to reduce the systematics for the </a:t>
            </a:r>
            <a:r>
              <a:rPr lang="en-US" dirty="0" err="1" smtClean="0"/>
              <a:t>NOvA</a:t>
            </a:r>
            <a:endParaRPr lang="en-US" dirty="0" smtClean="0"/>
          </a:p>
          <a:p>
            <a:pPr lvl="1"/>
            <a:r>
              <a:rPr lang="en-US" dirty="0" smtClean="0"/>
              <a:t>Maximum impact if the test beam can be completed before Spring 2019 </a:t>
            </a:r>
          </a:p>
          <a:p>
            <a:r>
              <a:rPr lang="en-US" dirty="0" smtClean="0"/>
              <a:t>Reduced running or delays will make the test beam less valuable for the mass hierarchy measurement, but still useful for later analyses</a:t>
            </a:r>
          </a:p>
          <a:p>
            <a:pPr lvl="1"/>
            <a:r>
              <a:rPr lang="en-US" dirty="0" smtClean="0"/>
              <a:t>However, world wide competition might be caught up by then. </a:t>
            </a:r>
            <a:endParaRPr lang="en-US" dirty="0"/>
          </a:p>
        </p:txBody>
      </p:sp>
      <p:sp>
        <p:nvSpPr>
          <p:cNvPr id="3" name="Title 2"/>
          <p:cNvSpPr>
            <a:spLocks noGrp="1"/>
          </p:cNvSpPr>
          <p:nvPr>
            <p:ph type="title"/>
          </p:nvPr>
        </p:nvSpPr>
        <p:spPr/>
        <p:txBody>
          <a:bodyPr/>
          <a:lstStyle/>
          <a:p>
            <a:r>
              <a:rPr lang="en-US" dirty="0" smtClean="0"/>
              <a:t>Impact on </a:t>
            </a:r>
            <a:r>
              <a:rPr lang="en-US" dirty="0" err="1" smtClean="0"/>
              <a:t>NOvA</a:t>
            </a:r>
            <a:r>
              <a:rPr lang="en-US" dirty="0" smtClean="0"/>
              <a:t> Test Beam: Alex Sousa</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16836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Work for an Early Career Award</a:t>
            </a:r>
          </a:p>
          <a:p>
            <a:r>
              <a:rPr lang="en-US" dirty="0" smtClean="0"/>
              <a:t>Doesn’t need much statistics, so a delay or reduction is not a problem </a:t>
            </a:r>
          </a:p>
          <a:p>
            <a:r>
              <a:rPr lang="en-US" dirty="0" smtClean="0"/>
              <a:t>Could possibly switch the order of the tests – run in a neutrino beam first, then the test beam.</a:t>
            </a:r>
          </a:p>
          <a:p>
            <a:endParaRPr lang="en-US" dirty="0"/>
          </a:p>
        </p:txBody>
      </p:sp>
      <p:sp>
        <p:nvSpPr>
          <p:cNvPr id="3" name="Title 2"/>
          <p:cNvSpPr>
            <a:spLocks noGrp="1"/>
          </p:cNvSpPr>
          <p:nvPr>
            <p:ph type="title"/>
          </p:nvPr>
        </p:nvSpPr>
        <p:spPr/>
        <p:txBody>
          <a:bodyPr/>
          <a:lstStyle/>
          <a:p>
            <a:r>
              <a:rPr lang="en-US" dirty="0" smtClean="0"/>
              <a:t>Impact on Gaseous TPC: Jennifer </a:t>
            </a:r>
            <a:r>
              <a:rPr lang="en-US" dirty="0" err="1" smtClean="0"/>
              <a:t>Raaf</a:t>
            </a:r>
            <a:r>
              <a:rPr lang="en-US" dirty="0" smtClean="0"/>
              <a:t> </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165279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888" y="861009"/>
            <a:ext cx="5947847" cy="5059363"/>
          </a:xfrm>
        </p:spPr>
        <p:txBody>
          <a:bodyPr/>
          <a:lstStyle/>
          <a:p>
            <a:r>
              <a:rPr lang="en-US" dirty="0"/>
              <a:t>A wide range of users</a:t>
            </a:r>
          </a:p>
          <a:p>
            <a:pPr lvl="1"/>
            <a:r>
              <a:rPr lang="en-US" dirty="0"/>
              <a:t>Well over 1000 users and 30 countries </a:t>
            </a:r>
            <a:r>
              <a:rPr lang="en-US" dirty="0" smtClean="0"/>
              <a:t>represented</a:t>
            </a:r>
          </a:p>
          <a:p>
            <a:r>
              <a:rPr lang="en-US" dirty="0" smtClean="0"/>
              <a:t>2 Beamlines</a:t>
            </a:r>
          </a:p>
          <a:p>
            <a:pPr lvl="1"/>
            <a:r>
              <a:rPr lang="en-US" dirty="0" err="1" smtClean="0"/>
              <a:t>MTest</a:t>
            </a:r>
            <a:r>
              <a:rPr lang="en-US" dirty="0" smtClean="0"/>
              <a:t>: Primary and secondary beams, 6 user stations</a:t>
            </a:r>
          </a:p>
          <a:p>
            <a:pPr lvl="1"/>
            <a:r>
              <a:rPr lang="en-US" dirty="0" err="1" smtClean="0"/>
              <a:t>MCenter</a:t>
            </a:r>
            <a:r>
              <a:rPr lang="en-US" dirty="0" smtClean="0"/>
              <a:t>: Secondary and Tertiary beams, currently used by </a:t>
            </a:r>
            <a:r>
              <a:rPr lang="en-US" dirty="0" err="1" smtClean="0"/>
              <a:t>LArIAT</a:t>
            </a:r>
            <a:r>
              <a:rPr lang="en-US" dirty="0" smtClean="0"/>
              <a:t>, </a:t>
            </a:r>
            <a:r>
              <a:rPr lang="en-US" dirty="0" err="1" smtClean="0"/>
              <a:t>NOvA</a:t>
            </a:r>
            <a:r>
              <a:rPr lang="en-US" dirty="0" smtClean="0"/>
              <a:t> to follow up</a:t>
            </a:r>
            <a:endParaRPr lang="en-US" dirty="0"/>
          </a:p>
          <a:p>
            <a:pPr lvl="1"/>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3" name="Title 2"/>
          <p:cNvSpPr>
            <a:spLocks noGrp="1"/>
          </p:cNvSpPr>
          <p:nvPr>
            <p:ph type="title"/>
          </p:nvPr>
        </p:nvSpPr>
        <p:spPr/>
        <p:txBody>
          <a:bodyPr/>
          <a:lstStyle/>
          <a:p>
            <a:r>
              <a:rPr lang="en-US" dirty="0" err="1" smtClean="0"/>
              <a:t>Fermilab</a:t>
            </a:r>
            <a:r>
              <a:rPr lang="en-US" dirty="0" smtClean="0"/>
              <a:t> Test Beam Facility </a:t>
            </a:r>
            <a:endParaRPr lang="en-US" dirty="0"/>
          </a:p>
        </p:txBody>
      </p:sp>
      <p:sp>
        <p:nvSpPr>
          <p:cNvPr id="4" name="Date Placeholder 3"/>
          <p:cNvSpPr>
            <a:spLocks noGrp="1"/>
          </p:cNvSpPr>
          <p:nvPr>
            <p:ph type="dt" sz="half" idx="2"/>
          </p:nvPr>
        </p:nvSpPr>
        <p:spPr/>
        <p:txBody>
          <a:bodyPr/>
          <a:lstStyle/>
          <a:p>
            <a:pPr>
              <a:defRPr/>
            </a:pPr>
            <a:fld id="{C502E00E-33CB-A347-8D50-4B9B8A13BBEA}"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040" y="4508164"/>
            <a:ext cx="6586322" cy="181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a:graphicFrameLocks/>
          </p:cNvGraphicFramePr>
          <p:nvPr>
            <p:extLst>
              <p:ext uri="{D42A27DB-BD31-4B8C-83A1-F6EECF244321}">
                <p14:modId xmlns:p14="http://schemas.microsoft.com/office/powerpoint/2010/main" val="1987984305"/>
              </p:ext>
            </p:extLst>
          </p:nvPr>
        </p:nvGraphicFramePr>
        <p:xfrm>
          <a:off x="5461686" y="587471"/>
          <a:ext cx="3880021" cy="22916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697362" y="3231978"/>
            <a:ext cx="1549976" cy="461665"/>
          </a:xfrm>
          <a:prstGeom prst="rect">
            <a:avLst/>
          </a:prstGeom>
          <a:noFill/>
        </p:spPr>
        <p:txBody>
          <a:bodyPr wrap="none" rtlCol="0">
            <a:spAutoFit/>
          </a:bodyPr>
          <a:lstStyle/>
          <a:p>
            <a:r>
              <a:rPr lang="en-US" dirty="0" smtClean="0"/>
              <a:t>FY17 Users</a:t>
            </a:r>
            <a:endParaRPr lang="en-US" dirty="0"/>
          </a:p>
        </p:txBody>
      </p:sp>
    </p:spTree>
    <p:extLst>
      <p:ext uri="{BB962C8B-B14F-4D97-AF65-F5344CB8AC3E}">
        <p14:creationId xmlns:p14="http://schemas.microsoft.com/office/powerpoint/2010/main" val="1045454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err="1" smtClean="0"/>
              <a:t>Fermilab</a:t>
            </a:r>
            <a:r>
              <a:rPr lang="en-US" dirty="0" smtClean="0"/>
              <a:t> Test Beam Facility impacts R&amp;D efforts across all thrusts of the HEP program and part of the Nuclear Program </a:t>
            </a:r>
          </a:p>
          <a:p>
            <a:r>
              <a:rPr lang="en-US" dirty="0" smtClean="0"/>
              <a:t>We have a committee in place to help with prioritizing experiments in the case of reduced running – but!</a:t>
            </a:r>
          </a:p>
          <a:p>
            <a:pPr lvl="1"/>
            <a:r>
              <a:rPr lang="en-US" dirty="0" smtClean="0"/>
              <a:t>We’ve gotten very good at negotiating with users so many can use the beam at the same time</a:t>
            </a:r>
          </a:p>
          <a:p>
            <a:pPr lvl="1"/>
            <a:r>
              <a:rPr lang="en-US" dirty="0" smtClean="0"/>
              <a:t>We’ll ask spokespeople/project managers to help with the prioritization</a:t>
            </a:r>
          </a:p>
          <a:p>
            <a:r>
              <a:rPr lang="en-US" dirty="0" smtClean="0"/>
              <a:t>Running at a reduced rate (5%) is preferable to fewer months</a:t>
            </a:r>
          </a:p>
          <a:p>
            <a:pPr lvl="1"/>
            <a:r>
              <a:rPr lang="en-US" dirty="0" smtClean="0"/>
              <a:t>Some experiments (CMS) need to be able to irradiate chips and then test. </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135073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54213" y="1246404"/>
            <a:ext cx="8221287" cy="45096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pPr eaLnBrk="1" hangingPunct="1"/>
            <a:r>
              <a:rPr lang="en-US" altLang="en-US" sz="2800">
                <a:latin typeface="Helvetica" charset="0"/>
                <a:cs typeface="ＭＳ Ｐゴシック" charset="-128"/>
              </a:rPr>
              <a:t>Facility Layout</a:t>
            </a:r>
          </a:p>
        </p:txBody>
      </p:sp>
      <p:sp>
        <p:nvSpPr>
          <p:cNvPr id="15376" name="Date Placeholder 16"/>
          <p:cNvSpPr>
            <a:spLocks noGrp="1"/>
          </p:cNvSpPr>
          <p:nvPr>
            <p:ph type="dt"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Geneva" charset="0"/>
                <a:cs typeface="Geneva" charset="0"/>
              </a:defRPr>
            </a:lvl1pPr>
            <a:lvl2pPr marL="742950" indent="-285750">
              <a:defRPr sz="2400">
                <a:solidFill>
                  <a:schemeClr val="tx1"/>
                </a:solidFill>
                <a:latin typeface="Calibri" charset="0"/>
                <a:ea typeface="Geneva" charset="0"/>
                <a:cs typeface="Geneva" charset="0"/>
              </a:defRPr>
            </a:lvl2pPr>
            <a:lvl3pPr marL="1143000" indent="-228600">
              <a:defRPr sz="2400">
                <a:solidFill>
                  <a:schemeClr val="tx1"/>
                </a:solidFill>
                <a:latin typeface="Calibri" charset="0"/>
                <a:ea typeface="Geneva" charset="0"/>
                <a:cs typeface="Geneva" charset="0"/>
              </a:defRPr>
            </a:lvl3pPr>
            <a:lvl4pPr marL="1600200" indent="-228600">
              <a:defRPr sz="2400">
                <a:solidFill>
                  <a:schemeClr val="tx1"/>
                </a:solidFill>
                <a:latin typeface="Calibri" charset="0"/>
                <a:ea typeface="Geneva" charset="0"/>
                <a:cs typeface="Geneva" charset="0"/>
              </a:defRPr>
            </a:lvl4pPr>
            <a:lvl5pPr marL="2057400" indent="-228600">
              <a:defRPr sz="2400">
                <a:solidFill>
                  <a:schemeClr val="tx1"/>
                </a:solidFill>
                <a:latin typeface="Calibri"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9pPr>
          </a:lstStyle>
          <a:p>
            <a:r>
              <a:rPr lang="en-US" altLang="en-US" sz="1200" smtClean="0">
                <a:solidFill>
                  <a:srgbClr val="004C97"/>
                </a:solidFill>
                <a:latin typeface="Helvetica" charset="0"/>
                <a:ea typeface="ＭＳ Ｐゴシック" charset="-128"/>
                <a:cs typeface="ＭＳ Ｐゴシック" charset="-128"/>
              </a:rPr>
              <a:t>1/25/17</a:t>
            </a:r>
            <a:endParaRPr lang="en-US" altLang="en-US" sz="1200">
              <a:solidFill>
                <a:srgbClr val="004C97"/>
              </a:solidFill>
              <a:latin typeface="Helvetica" charset="0"/>
              <a:ea typeface="ＭＳ Ｐゴシック" charset="-128"/>
              <a:cs typeface="ＭＳ Ｐゴシック" charset="-128"/>
            </a:endParaRPr>
          </a:p>
        </p:txBody>
      </p:sp>
      <p:sp>
        <p:nvSpPr>
          <p:cNvPr id="15377" name="Footer Placeholder 17"/>
          <p:cNvSpPr>
            <a:spLocks noGrp="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sz="2400">
                <a:solidFill>
                  <a:schemeClr val="tx1"/>
                </a:solidFill>
                <a:latin typeface="Calibri" charset="0"/>
                <a:ea typeface="Geneva" charset="0"/>
                <a:cs typeface="Geneva" charset="0"/>
              </a:defRPr>
            </a:lvl1pPr>
            <a:lvl2pPr marL="742950" indent="-285750">
              <a:defRPr sz="2400">
                <a:solidFill>
                  <a:schemeClr val="tx1"/>
                </a:solidFill>
                <a:latin typeface="Calibri" charset="0"/>
                <a:ea typeface="Geneva" charset="0"/>
                <a:cs typeface="Geneva" charset="0"/>
              </a:defRPr>
            </a:lvl2pPr>
            <a:lvl3pPr marL="1143000" indent="-228600">
              <a:defRPr sz="2400">
                <a:solidFill>
                  <a:schemeClr val="tx1"/>
                </a:solidFill>
                <a:latin typeface="Calibri" charset="0"/>
                <a:ea typeface="Geneva" charset="0"/>
                <a:cs typeface="Geneva" charset="0"/>
              </a:defRPr>
            </a:lvl3pPr>
            <a:lvl4pPr marL="1600200" indent="-228600">
              <a:defRPr sz="2400">
                <a:solidFill>
                  <a:schemeClr val="tx1"/>
                </a:solidFill>
                <a:latin typeface="Calibri" charset="0"/>
                <a:ea typeface="Geneva" charset="0"/>
                <a:cs typeface="Geneva" charset="0"/>
              </a:defRPr>
            </a:lvl4pPr>
            <a:lvl5pPr marL="2057400" indent="-228600">
              <a:defRPr sz="2400">
                <a:solidFill>
                  <a:schemeClr val="tx1"/>
                </a:solidFill>
                <a:latin typeface="Calibri"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9pPr>
          </a:lstStyle>
          <a:p>
            <a:r>
              <a:rPr lang="en-US" altLang="en-US" sz="1200" smtClean="0">
                <a:solidFill>
                  <a:srgbClr val="004C97"/>
                </a:solidFill>
                <a:latin typeface="Helvetica" charset="0"/>
                <a:ea typeface="ＭＳ Ｐゴシック" charset="-128"/>
                <a:cs typeface="ＭＳ Ｐゴシック" charset="-128"/>
              </a:rPr>
              <a:t>M. Rominsky | Beam Telescopes and Test Beams Workshop</a:t>
            </a:r>
            <a:endParaRPr lang="en-US" altLang="en-US" sz="1200">
              <a:solidFill>
                <a:srgbClr val="004C97"/>
              </a:solidFill>
              <a:latin typeface="Helvetica" charset="0"/>
              <a:ea typeface="ＭＳ Ｐゴシック" charset="-128"/>
              <a:cs typeface="ＭＳ Ｐゴシック" charset="-128"/>
            </a:endParaRPr>
          </a:p>
        </p:txBody>
      </p:sp>
      <p:sp>
        <p:nvSpPr>
          <p:cNvPr id="15375" name="Slide Number Placeholder 10"/>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Geneva" charset="0"/>
                <a:cs typeface="Geneva" charset="0"/>
              </a:defRPr>
            </a:lvl1pPr>
            <a:lvl2pPr marL="742950" indent="-285750">
              <a:defRPr sz="2400">
                <a:solidFill>
                  <a:schemeClr val="tx1"/>
                </a:solidFill>
                <a:latin typeface="Calibri" charset="0"/>
                <a:ea typeface="Geneva" charset="0"/>
                <a:cs typeface="Geneva" charset="0"/>
              </a:defRPr>
            </a:lvl2pPr>
            <a:lvl3pPr marL="1143000" indent="-228600">
              <a:defRPr sz="2400">
                <a:solidFill>
                  <a:schemeClr val="tx1"/>
                </a:solidFill>
                <a:latin typeface="Calibri" charset="0"/>
                <a:ea typeface="Geneva" charset="0"/>
                <a:cs typeface="Geneva" charset="0"/>
              </a:defRPr>
            </a:lvl3pPr>
            <a:lvl4pPr marL="1600200" indent="-228600">
              <a:defRPr sz="2400">
                <a:solidFill>
                  <a:schemeClr val="tx1"/>
                </a:solidFill>
                <a:latin typeface="Calibri" charset="0"/>
                <a:ea typeface="Geneva" charset="0"/>
                <a:cs typeface="Geneva" charset="0"/>
              </a:defRPr>
            </a:lvl4pPr>
            <a:lvl5pPr marL="2057400" indent="-228600">
              <a:defRPr sz="2400">
                <a:solidFill>
                  <a:schemeClr val="tx1"/>
                </a:solidFill>
                <a:latin typeface="Calibri"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9pPr>
          </a:lstStyle>
          <a:p>
            <a:fld id="{05AEE6C3-9B1B-7448-A61B-8048D748953D}" type="slidenum">
              <a:rPr lang="en-US" altLang="en-US" sz="1200">
                <a:solidFill>
                  <a:srgbClr val="004C97"/>
                </a:solidFill>
                <a:latin typeface="Helvetica" charset="0"/>
                <a:ea typeface="ＭＳ Ｐゴシック" charset="-128"/>
                <a:cs typeface="ＭＳ Ｐゴシック" charset="-128"/>
              </a:rPr>
              <a:pPr/>
              <a:t>3</a:t>
            </a:fld>
            <a:endParaRPr lang="en-US" altLang="en-US" sz="1200">
              <a:solidFill>
                <a:srgbClr val="004C97"/>
              </a:solidFill>
              <a:latin typeface="Helvetica" charset="0"/>
              <a:ea typeface="ＭＳ Ｐゴシック" charset="-128"/>
              <a:cs typeface="ＭＳ Ｐゴシック" charset="-128"/>
            </a:endParaRPr>
          </a:p>
        </p:txBody>
      </p:sp>
      <p:sp>
        <p:nvSpPr>
          <p:cNvPr id="4" name="Rectangle 3"/>
          <p:cNvSpPr/>
          <p:nvPr/>
        </p:nvSpPr>
        <p:spPr>
          <a:xfrm>
            <a:off x="2487613" y="2819400"/>
            <a:ext cx="2057400" cy="685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6" name="Rectangle 5"/>
          <p:cNvSpPr/>
          <p:nvPr/>
        </p:nvSpPr>
        <p:spPr>
          <a:xfrm>
            <a:off x="615950" y="2987675"/>
            <a:ext cx="1828800" cy="4111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7" name="Rectangle 6"/>
          <p:cNvSpPr/>
          <p:nvPr/>
        </p:nvSpPr>
        <p:spPr>
          <a:xfrm>
            <a:off x="6172200" y="4953000"/>
            <a:ext cx="2651125" cy="73183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8" name="Rectangle 7"/>
          <p:cNvSpPr/>
          <p:nvPr/>
        </p:nvSpPr>
        <p:spPr>
          <a:xfrm>
            <a:off x="533400" y="5029200"/>
            <a:ext cx="5622925" cy="45720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5367" name="TextBox 2"/>
          <p:cNvSpPr txBox="1">
            <a:spLocks noChangeArrowheads="1"/>
          </p:cNvSpPr>
          <p:nvPr/>
        </p:nvSpPr>
        <p:spPr bwMode="auto">
          <a:xfrm>
            <a:off x="6553200" y="1600200"/>
            <a:ext cx="210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charset="0"/>
                <a:ea typeface="Geneva" charset="0"/>
                <a:cs typeface="Geneva" charset="0"/>
              </a:defRPr>
            </a:lvl1pPr>
            <a:lvl2pPr marL="742950" indent="-285750">
              <a:defRPr sz="2400">
                <a:solidFill>
                  <a:schemeClr val="tx1"/>
                </a:solidFill>
                <a:latin typeface="Calibri" charset="0"/>
                <a:ea typeface="Geneva" charset="0"/>
                <a:cs typeface="Geneva" charset="0"/>
              </a:defRPr>
            </a:lvl2pPr>
            <a:lvl3pPr marL="1143000" indent="-228600">
              <a:defRPr sz="2400">
                <a:solidFill>
                  <a:schemeClr val="tx1"/>
                </a:solidFill>
                <a:latin typeface="Calibri" charset="0"/>
                <a:ea typeface="Geneva" charset="0"/>
                <a:cs typeface="Geneva" charset="0"/>
              </a:defRPr>
            </a:lvl3pPr>
            <a:lvl4pPr marL="1600200" indent="-228600">
              <a:defRPr sz="2400">
                <a:solidFill>
                  <a:schemeClr val="tx1"/>
                </a:solidFill>
                <a:latin typeface="Calibri" charset="0"/>
                <a:ea typeface="Geneva" charset="0"/>
                <a:cs typeface="Geneva" charset="0"/>
              </a:defRPr>
            </a:lvl4pPr>
            <a:lvl5pPr marL="2057400" indent="-228600">
              <a:defRPr sz="2400">
                <a:solidFill>
                  <a:schemeClr val="tx1"/>
                </a:solidFill>
                <a:latin typeface="Calibri"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9pPr>
          </a:lstStyle>
          <a:p>
            <a:pPr>
              <a:buFont typeface="Arial" charset="0"/>
              <a:buChar char="•"/>
            </a:pPr>
            <a:r>
              <a:rPr lang="en-US" altLang="en-US"/>
              <a:t>Beam Areas</a:t>
            </a:r>
          </a:p>
        </p:txBody>
      </p:sp>
      <p:sp>
        <p:nvSpPr>
          <p:cNvPr id="15368" name="TextBox 8"/>
          <p:cNvSpPr txBox="1">
            <a:spLocks noChangeArrowheads="1"/>
          </p:cNvSpPr>
          <p:nvPr/>
        </p:nvSpPr>
        <p:spPr bwMode="auto">
          <a:xfrm>
            <a:off x="6553200" y="1916113"/>
            <a:ext cx="2103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Calibri" charset="0"/>
                <a:ea typeface="Geneva" charset="0"/>
                <a:cs typeface="Geneva" charset="0"/>
              </a:defRPr>
            </a:lvl1pPr>
            <a:lvl2pPr marL="742950" indent="-285750">
              <a:defRPr sz="2400">
                <a:solidFill>
                  <a:schemeClr val="tx1"/>
                </a:solidFill>
                <a:latin typeface="Calibri" charset="0"/>
                <a:ea typeface="Geneva" charset="0"/>
                <a:cs typeface="Geneva" charset="0"/>
              </a:defRPr>
            </a:lvl2pPr>
            <a:lvl3pPr marL="1143000" indent="-228600">
              <a:defRPr sz="2400">
                <a:solidFill>
                  <a:schemeClr val="tx1"/>
                </a:solidFill>
                <a:latin typeface="Calibri" charset="0"/>
                <a:ea typeface="Geneva" charset="0"/>
                <a:cs typeface="Geneva" charset="0"/>
              </a:defRPr>
            </a:lvl3pPr>
            <a:lvl4pPr marL="1600200" indent="-228600">
              <a:defRPr sz="2400">
                <a:solidFill>
                  <a:schemeClr val="tx1"/>
                </a:solidFill>
                <a:latin typeface="Calibri" charset="0"/>
                <a:ea typeface="Geneva" charset="0"/>
                <a:cs typeface="Geneva" charset="0"/>
              </a:defRPr>
            </a:lvl4pPr>
            <a:lvl5pPr marL="2057400" indent="-228600">
              <a:defRPr sz="2400">
                <a:solidFill>
                  <a:schemeClr val="tx1"/>
                </a:solidFill>
                <a:latin typeface="Calibri"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9pPr>
          </a:lstStyle>
          <a:p>
            <a:pPr>
              <a:buFont typeface="Arial" charset="0"/>
              <a:buChar char="•"/>
            </a:pPr>
            <a:r>
              <a:rPr lang="en-US" altLang="en-US">
                <a:solidFill>
                  <a:schemeClr val="accent1"/>
                </a:solidFill>
              </a:rPr>
              <a:t>Work Areas</a:t>
            </a:r>
          </a:p>
        </p:txBody>
      </p:sp>
      <p:sp>
        <p:nvSpPr>
          <p:cNvPr id="10" name="TextBox 9"/>
          <p:cNvSpPr txBox="1"/>
          <p:nvPr/>
        </p:nvSpPr>
        <p:spPr>
          <a:xfrm>
            <a:off x="6553200" y="2209800"/>
            <a:ext cx="2362200" cy="461963"/>
          </a:xfrm>
          <a:prstGeom prst="rect">
            <a:avLst/>
          </a:prstGeom>
          <a:noFill/>
        </p:spPr>
        <p:txBody>
          <a:bodyPr>
            <a:spAutoFit/>
          </a:bodyPr>
          <a:lstStyle/>
          <a:p>
            <a:pPr marL="285750" indent="-285750">
              <a:buFont typeface="Arial" pitchFamily="34" charset="0"/>
              <a:buChar char="•"/>
              <a:defRPr/>
            </a:pPr>
            <a:r>
              <a:rPr lang="en-US" dirty="0">
                <a:solidFill>
                  <a:schemeClr val="accent6"/>
                </a:solidFill>
              </a:rPr>
              <a:t>Control Rooms</a:t>
            </a:r>
          </a:p>
        </p:txBody>
      </p:sp>
      <p:sp>
        <p:nvSpPr>
          <p:cNvPr id="12" name="Rectangle 11"/>
          <p:cNvSpPr/>
          <p:nvPr/>
        </p:nvSpPr>
        <p:spPr>
          <a:xfrm>
            <a:off x="4148138" y="3600450"/>
            <a:ext cx="1966912" cy="74612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3" name="Rectangle 12"/>
          <p:cNvSpPr/>
          <p:nvPr/>
        </p:nvSpPr>
        <p:spPr>
          <a:xfrm>
            <a:off x="5049838" y="1808163"/>
            <a:ext cx="1143000"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4" name="Rectangle 13"/>
          <p:cNvSpPr/>
          <p:nvPr/>
        </p:nvSpPr>
        <p:spPr>
          <a:xfrm>
            <a:off x="6156325" y="3932238"/>
            <a:ext cx="1082675" cy="56356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5" name="Rectangle 14"/>
          <p:cNvSpPr/>
          <p:nvPr/>
        </p:nvSpPr>
        <p:spPr>
          <a:xfrm>
            <a:off x="3124200" y="2286000"/>
            <a:ext cx="1463675" cy="4572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6" name="Rectangle 15"/>
          <p:cNvSpPr/>
          <p:nvPr/>
        </p:nvSpPr>
        <p:spPr>
          <a:xfrm>
            <a:off x="1812925" y="3429000"/>
            <a:ext cx="541338" cy="381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Tree>
    <p:extLst>
      <p:ext uri="{BB962C8B-B14F-4D97-AF65-F5344CB8AC3E}">
        <p14:creationId xmlns:p14="http://schemas.microsoft.com/office/powerpoint/2010/main" val="1398331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84513"/>
            <a:ext cx="6934200" cy="646331"/>
          </a:xfrm>
          <a:prstGeom prst="rect">
            <a:avLst/>
          </a:prstGeom>
          <a:noFill/>
        </p:spPr>
        <p:txBody>
          <a:bodyPr wrap="square" rtlCol="0">
            <a:spAutoFit/>
          </a:bodyPr>
          <a:lstStyle/>
          <a:p>
            <a:endParaRPr lang="en-US" dirty="0" smtClean="0"/>
          </a:p>
          <a:p>
            <a:endParaRPr lang="en-US" dirty="0" smtClean="0"/>
          </a:p>
        </p:txBody>
      </p:sp>
      <p:sp>
        <p:nvSpPr>
          <p:cNvPr id="4" name="Content Placeholder 3"/>
          <p:cNvSpPr>
            <a:spLocks noGrp="1"/>
          </p:cNvSpPr>
          <p:nvPr>
            <p:ph idx="1"/>
          </p:nvPr>
        </p:nvSpPr>
        <p:spPr/>
        <p:txBody>
          <a:bodyPr>
            <a:normAutofit/>
          </a:bodyPr>
          <a:lstStyle/>
          <a:p>
            <a:pPr marL="457200" lvl="1" indent="0">
              <a:buNone/>
            </a:pPr>
            <a:endParaRPr lang="en-US" sz="2400" dirty="0"/>
          </a:p>
          <a:p>
            <a:pPr marL="0" indent="0">
              <a:buNone/>
            </a:pPr>
            <a:endParaRPr lang="en-US" dirty="0"/>
          </a:p>
        </p:txBody>
      </p:sp>
      <p:sp>
        <p:nvSpPr>
          <p:cNvPr id="3" name="Title 2"/>
          <p:cNvSpPr>
            <a:spLocks noGrp="1"/>
          </p:cNvSpPr>
          <p:nvPr>
            <p:ph type="title"/>
          </p:nvPr>
        </p:nvSpPr>
        <p:spPr>
          <a:xfrm>
            <a:off x="214313" y="698317"/>
            <a:ext cx="8686800" cy="427877"/>
          </a:xfrm>
        </p:spPr>
        <p:txBody>
          <a:bodyPr>
            <a:noAutofit/>
          </a:bodyPr>
          <a:lstStyle/>
          <a:p>
            <a:r>
              <a:rPr lang="en-US" sz="3200" b="1" dirty="0" smtClean="0"/>
              <a:t>Beam Instrumentation Layout – </a:t>
            </a:r>
            <a:r>
              <a:rPr lang="en-US" sz="3200" b="1" dirty="0" err="1" smtClean="0"/>
              <a:t>MTest</a:t>
            </a:r>
            <a:r>
              <a:rPr lang="en-US" sz="3200" b="1" dirty="0" smtClean="0"/>
              <a:t> </a:t>
            </a:r>
            <a:r>
              <a:rPr lang="en-US" sz="3200" b="1" dirty="0"/>
              <a:t/>
            </a:r>
            <a:br>
              <a:rPr lang="en-US" sz="3200" b="1" dirty="0"/>
            </a:br>
            <a:endParaRPr lang="en-US" sz="3200" dirty="0"/>
          </a:p>
        </p:txBody>
      </p:sp>
      <p:sp>
        <p:nvSpPr>
          <p:cNvPr id="5" name="Date Placeholder 4"/>
          <p:cNvSpPr>
            <a:spLocks noGrp="1"/>
          </p:cNvSpPr>
          <p:nvPr>
            <p:ph type="dt" sz="half" idx="2"/>
          </p:nvPr>
        </p:nvSpPr>
        <p:spPr/>
        <p:txBody>
          <a:bodyPr/>
          <a:lstStyle/>
          <a:p>
            <a:r>
              <a:rPr lang="en-US" smtClean="0"/>
              <a:t>1/25/17</a:t>
            </a:r>
            <a:endParaRPr lang="en-US"/>
          </a:p>
        </p:txBody>
      </p:sp>
      <p:sp>
        <p:nvSpPr>
          <p:cNvPr id="10" name="Footer Placeholder 9"/>
          <p:cNvSpPr>
            <a:spLocks noGrp="1"/>
          </p:cNvSpPr>
          <p:nvPr>
            <p:ph type="ftr" sz="quarter" idx="3"/>
          </p:nvPr>
        </p:nvSpPr>
        <p:spPr/>
        <p:txBody>
          <a:bodyPr/>
          <a:lstStyle/>
          <a:p>
            <a:pPr>
              <a:defRPr/>
            </a:pPr>
            <a:r>
              <a:rPr lang="en-US" smtClean="0"/>
              <a:t>M. Rominsky | Beam Telescopes and Test Beams Workshop</a:t>
            </a:r>
            <a:endParaRPr lang="en-US" b="1" dirty="0"/>
          </a:p>
        </p:txBody>
      </p:sp>
      <p:sp>
        <p:nvSpPr>
          <p:cNvPr id="6" name="Slide Number Placeholder 5"/>
          <p:cNvSpPr>
            <a:spLocks noGrp="1"/>
          </p:cNvSpPr>
          <p:nvPr>
            <p:ph type="sldNum" sz="quarter" idx="4"/>
          </p:nvPr>
        </p:nvSpPr>
        <p:spPr/>
        <p:txBody>
          <a:bodyPr/>
          <a:lstStyle/>
          <a:p>
            <a:fld id="{B8AAFCA5-C139-4BB5-8A92-354459BB7E55}" type="slidenum">
              <a:rPr lang="en-US" smtClean="0"/>
              <a:t>4</a:t>
            </a:fld>
            <a:endParaRPr lang="en-US"/>
          </a:p>
        </p:txBody>
      </p:sp>
      <p:cxnSp>
        <p:nvCxnSpPr>
          <p:cNvPr id="7" name="Straight Connector 6"/>
          <p:cNvCxnSpPr/>
          <p:nvPr/>
        </p:nvCxnSpPr>
        <p:spPr>
          <a:xfrm>
            <a:off x="786325" y="2174841"/>
            <a:ext cx="7696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14138" y="1570137"/>
            <a:ext cx="530915" cy="369332"/>
          </a:xfrm>
          <a:prstGeom prst="rect">
            <a:avLst/>
          </a:prstGeom>
          <a:noFill/>
        </p:spPr>
        <p:txBody>
          <a:bodyPr wrap="none" rtlCol="0">
            <a:spAutoFit/>
          </a:bodyPr>
          <a:lstStyle/>
          <a:p>
            <a:r>
              <a:rPr lang="en-US" b="1" dirty="0" smtClean="0"/>
              <a:t>SC1</a:t>
            </a:r>
            <a:endParaRPr lang="en-US" b="1" dirty="0"/>
          </a:p>
        </p:txBody>
      </p:sp>
      <p:sp>
        <p:nvSpPr>
          <p:cNvPr id="9" name="TextBox 8"/>
          <p:cNvSpPr txBox="1"/>
          <p:nvPr/>
        </p:nvSpPr>
        <p:spPr>
          <a:xfrm>
            <a:off x="3463333" y="1573798"/>
            <a:ext cx="532518" cy="369332"/>
          </a:xfrm>
          <a:prstGeom prst="rect">
            <a:avLst/>
          </a:prstGeom>
          <a:noFill/>
        </p:spPr>
        <p:txBody>
          <a:bodyPr wrap="none" rtlCol="0">
            <a:spAutoFit/>
          </a:bodyPr>
          <a:lstStyle/>
          <a:p>
            <a:r>
              <a:rPr lang="en-US" b="1" dirty="0" smtClean="0"/>
              <a:t>SC2</a:t>
            </a:r>
            <a:endParaRPr lang="en-US" b="1" dirty="0"/>
          </a:p>
        </p:txBody>
      </p:sp>
      <p:sp>
        <p:nvSpPr>
          <p:cNvPr id="11" name="TextBox 10"/>
          <p:cNvSpPr txBox="1"/>
          <p:nvPr/>
        </p:nvSpPr>
        <p:spPr>
          <a:xfrm>
            <a:off x="887470" y="1067438"/>
            <a:ext cx="2487348" cy="523220"/>
          </a:xfrm>
          <a:prstGeom prst="rect">
            <a:avLst/>
          </a:prstGeom>
          <a:noFill/>
        </p:spPr>
        <p:txBody>
          <a:bodyPr wrap="none" rtlCol="0">
            <a:spAutoFit/>
          </a:bodyPr>
          <a:lstStyle/>
          <a:p>
            <a:r>
              <a:rPr lang="en-US" sz="2800" b="1" dirty="0" smtClean="0">
                <a:solidFill>
                  <a:srgbClr val="FF0000"/>
                </a:solidFill>
              </a:rPr>
              <a:t>Beam Direction</a:t>
            </a:r>
            <a:endParaRPr lang="en-US" b="1" dirty="0">
              <a:solidFill>
                <a:srgbClr val="FF0000"/>
              </a:solidFill>
            </a:endParaRPr>
          </a:p>
        </p:txBody>
      </p:sp>
      <p:sp>
        <p:nvSpPr>
          <p:cNvPr id="13" name="Rectangle 12"/>
          <p:cNvSpPr/>
          <p:nvPr/>
        </p:nvSpPr>
        <p:spPr>
          <a:xfrm>
            <a:off x="6294278" y="1865149"/>
            <a:ext cx="154885" cy="5656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2693" y="2289988"/>
            <a:ext cx="822661" cy="338554"/>
          </a:xfrm>
          <a:prstGeom prst="rect">
            <a:avLst/>
          </a:prstGeom>
          <a:noFill/>
        </p:spPr>
        <p:txBody>
          <a:bodyPr wrap="none" rtlCol="0">
            <a:spAutoFit/>
          </a:bodyPr>
          <a:lstStyle/>
          <a:p>
            <a:r>
              <a:rPr lang="en-US" sz="1600" b="1" dirty="0" smtClean="0">
                <a:solidFill>
                  <a:srgbClr val="FF0000"/>
                </a:solidFill>
              </a:rPr>
              <a:t>10.47m</a:t>
            </a:r>
            <a:endParaRPr lang="en-US" sz="1600" b="1" dirty="0">
              <a:solidFill>
                <a:srgbClr val="FF0000"/>
              </a:solidFill>
            </a:endParaRPr>
          </a:p>
        </p:txBody>
      </p:sp>
      <p:sp>
        <p:nvSpPr>
          <p:cNvPr id="17" name="Right Arrow 16"/>
          <p:cNvSpPr/>
          <p:nvPr/>
        </p:nvSpPr>
        <p:spPr>
          <a:xfrm>
            <a:off x="3531182" y="1262281"/>
            <a:ext cx="944402" cy="1904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3050" y="2086748"/>
            <a:ext cx="850241" cy="14895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50075" y="2001345"/>
            <a:ext cx="71873" cy="343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97749" y="1460864"/>
            <a:ext cx="872355" cy="338554"/>
          </a:xfrm>
          <a:prstGeom prst="rect">
            <a:avLst/>
          </a:prstGeom>
          <a:noFill/>
        </p:spPr>
        <p:txBody>
          <a:bodyPr wrap="none" rtlCol="0">
            <a:spAutoFit/>
          </a:bodyPr>
          <a:lstStyle/>
          <a:p>
            <a:r>
              <a:rPr lang="en-US" sz="1600" b="1" dirty="0" smtClean="0"/>
              <a:t>MWPC1</a:t>
            </a:r>
            <a:endParaRPr lang="en-US" sz="1600" b="1" dirty="0"/>
          </a:p>
        </p:txBody>
      </p:sp>
      <p:sp>
        <p:nvSpPr>
          <p:cNvPr id="22" name="Rectangle 21"/>
          <p:cNvSpPr/>
          <p:nvPr/>
        </p:nvSpPr>
        <p:spPr>
          <a:xfrm>
            <a:off x="3646596" y="2001345"/>
            <a:ext cx="71873" cy="343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68999" y="1712313"/>
            <a:ext cx="790601" cy="400110"/>
          </a:xfrm>
          <a:prstGeom prst="rect">
            <a:avLst/>
          </a:prstGeom>
          <a:noFill/>
        </p:spPr>
        <p:txBody>
          <a:bodyPr wrap="none" rtlCol="0">
            <a:spAutoFit/>
          </a:bodyPr>
          <a:lstStyle/>
          <a:p>
            <a:r>
              <a:rPr lang="en-US" sz="2000" b="1" dirty="0" err="1" smtClean="0">
                <a:solidFill>
                  <a:srgbClr val="FF0000"/>
                </a:solidFill>
              </a:rPr>
              <a:t>Ckv</a:t>
            </a:r>
            <a:r>
              <a:rPr lang="en-US" sz="2000" b="1" dirty="0" smtClean="0">
                <a:solidFill>
                  <a:srgbClr val="FF0000"/>
                </a:solidFill>
              </a:rPr>
              <a:t> U</a:t>
            </a:r>
            <a:endParaRPr lang="en-US" sz="2000" b="1" dirty="0">
              <a:solidFill>
                <a:srgbClr val="FF0000"/>
              </a:solidFill>
            </a:endParaRPr>
          </a:p>
        </p:txBody>
      </p:sp>
      <p:sp>
        <p:nvSpPr>
          <p:cNvPr id="24" name="TextBox 23"/>
          <p:cNvSpPr txBox="1"/>
          <p:nvPr/>
        </p:nvSpPr>
        <p:spPr>
          <a:xfrm>
            <a:off x="1450334" y="1706188"/>
            <a:ext cx="843501" cy="400110"/>
          </a:xfrm>
          <a:prstGeom prst="rect">
            <a:avLst/>
          </a:prstGeom>
          <a:noFill/>
        </p:spPr>
        <p:txBody>
          <a:bodyPr wrap="none" rtlCol="0">
            <a:spAutoFit/>
          </a:bodyPr>
          <a:lstStyle/>
          <a:p>
            <a:r>
              <a:rPr lang="en-US" sz="2000" b="1" dirty="0" smtClean="0">
                <a:solidFill>
                  <a:srgbClr val="FF0000"/>
                </a:solidFill>
              </a:rPr>
              <a:t> </a:t>
            </a:r>
            <a:r>
              <a:rPr lang="en-US" sz="2000" b="1" dirty="0" err="1" smtClean="0">
                <a:solidFill>
                  <a:srgbClr val="FF0000"/>
                </a:solidFill>
              </a:rPr>
              <a:t>Ckv</a:t>
            </a:r>
            <a:r>
              <a:rPr lang="en-US" sz="2000" b="1" dirty="0" smtClean="0">
                <a:solidFill>
                  <a:srgbClr val="FF0000"/>
                </a:solidFill>
              </a:rPr>
              <a:t> D</a:t>
            </a:r>
            <a:endParaRPr lang="en-US" sz="2000" b="1" dirty="0">
              <a:solidFill>
                <a:srgbClr val="FF0000"/>
              </a:solidFill>
            </a:endParaRPr>
          </a:p>
        </p:txBody>
      </p:sp>
      <p:sp>
        <p:nvSpPr>
          <p:cNvPr id="25" name="Rectangle 24"/>
          <p:cNvSpPr/>
          <p:nvPr/>
        </p:nvSpPr>
        <p:spPr>
          <a:xfrm>
            <a:off x="7926718" y="2055331"/>
            <a:ext cx="649851" cy="23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947714" y="1468271"/>
            <a:ext cx="872355" cy="338554"/>
          </a:xfrm>
          <a:prstGeom prst="rect">
            <a:avLst/>
          </a:prstGeom>
          <a:noFill/>
        </p:spPr>
        <p:txBody>
          <a:bodyPr wrap="none" rtlCol="0">
            <a:spAutoFit/>
          </a:bodyPr>
          <a:lstStyle/>
          <a:p>
            <a:r>
              <a:rPr lang="en-US" sz="1600" b="1" dirty="0" smtClean="0"/>
              <a:t>MWPC2</a:t>
            </a:r>
            <a:endParaRPr lang="en-US" sz="1600" b="1" dirty="0"/>
          </a:p>
        </p:txBody>
      </p:sp>
      <p:sp>
        <p:nvSpPr>
          <p:cNvPr id="27" name="TextBox 26"/>
          <p:cNvSpPr txBox="1"/>
          <p:nvPr/>
        </p:nvSpPr>
        <p:spPr>
          <a:xfrm>
            <a:off x="5899577" y="1469911"/>
            <a:ext cx="872355" cy="338554"/>
          </a:xfrm>
          <a:prstGeom prst="rect">
            <a:avLst/>
          </a:prstGeom>
          <a:noFill/>
        </p:spPr>
        <p:txBody>
          <a:bodyPr wrap="none" rtlCol="0">
            <a:spAutoFit/>
          </a:bodyPr>
          <a:lstStyle/>
          <a:p>
            <a:r>
              <a:rPr lang="en-US" sz="1600" b="1" dirty="0" smtClean="0"/>
              <a:t>MWPC2</a:t>
            </a:r>
            <a:endParaRPr lang="en-US" sz="1600" b="1" dirty="0"/>
          </a:p>
        </p:txBody>
      </p:sp>
      <p:sp>
        <p:nvSpPr>
          <p:cNvPr id="28" name="TextBox 27"/>
          <p:cNvSpPr txBox="1"/>
          <p:nvPr/>
        </p:nvSpPr>
        <p:spPr>
          <a:xfrm>
            <a:off x="7044420" y="1468271"/>
            <a:ext cx="872355" cy="338554"/>
          </a:xfrm>
          <a:prstGeom prst="rect">
            <a:avLst/>
          </a:prstGeom>
          <a:noFill/>
        </p:spPr>
        <p:txBody>
          <a:bodyPr wrap="none" rtlCol="0">
            <a:spAutoFit/>
          </a:bodyPr>
          <a:lstStyle/>
          <a:p>
            <a:r>
              <a:rPr lang="en-US" sz="1600" b="1" dirty="0" smtClean="0"/>
              <a:t>MWPC4</a:t>
            </a:r>
            <a:endParaRPr lang="en-US" sz="1600" b="1" dirty="0"/>
          </a:p>
        </p:txBody>
      </p:sp>
      <p:sp>
        <p:nvSpPr>
          <p:cNvPr id="29" name="TextBox 28"/>
          <p:cNvSpPr txBox="1"/>
          <p:nvPr/>
        </p:nvSpPr>
        <p:spPr>
          <a:xfrm>
            <a:off x="7977211" y="1623581"/>
            <a:ext cx="1077539" cy="338554"/>
          </a:xfrm>
          <a:prstGeom prst="rect">
            <a:avLst/>
          </a:prstGeom>
          <a:noFill/>
        </p:spPr>
        <p:txBody>
          <a:bodyPr wrap="none" rtlCol="0">
            <a:spAutoFit/>
          </a:bodyPr>
          <a:lstStyle/>
          <a:p>
            <a:r>
              <a:rPr lang="en-US" sz="1600" b="1" dirty="0" smtClean="0"/>
              <a:t>Lead Glass</a:t>
            </a:r>
            <a:endParaRPr lang="en-US" sz="1600" b="1" dirty="0"/>
          </a:p>
        </p:txBody>
      </p:sp>
      <p:sp>
        <p:nvSpPr>
          <p:cNvPr id="30" name="Rectangle 29"/>
          <p:cNvSpPr/>
          <p:nvPr/>
        </p:nvSpPr>
        <p:spPr>
          <a:xfrm>
            <a:off x="7468972" y="1858204"/>
            <a:ext cx="154885" cy="5656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06448" y="1874641"/>
            <a:ext cx="154885" cy="5656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634955" y="1858204"/>
            <a:ext cx="154885" cy="5656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519228" y="2086748"/>
            <a:ext cx="850241" cy="14895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4868" y="2785030"/>
            <a:ext cx="6135057" cy="3364385"/>
          </a:xfrm>
          <a:prstGeom prst="rect">
            <a:avLst/>
          </a:prstGeom>
          <a:solidFill>
            <a:schemeClr val="bg1"/>
          </a:solidFill>
          <a:ln>
            <a:solidFill>
              <a:schemeClr val="bg1"/>
            </a:solidFill>
          </a:ln>
        </p:spPr>
      </p:pic>
    </p:spTree>
    <p:extLst>
      <p:ext uri="{BB962C8B-B14F-4D97-AF65-F5344CB8AC3E}">
        <p14:creationId xmlns:p14="http://schemas.microsoft.com/office/powerpoint/2010/main" val="1539344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bwMode="auto">
          <a:xfrm>
            <a:off x="157163" y="917575"/>
            <a:ext cx="8672512" cy="505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err="1" smtClean="0">
                <a:latin typeface="Helvetica" charset="0"/>
                <a:cs typeface="ＭＳ Ｐゴシック" charset="-128"/>
              </a:rPr>
              <a:t>MTest</a:t>
            </a:r>
            <a:r>
              <a:rPr lang="en-US" altLang="en-US" dirty="0" smtClean="0">
                <a:latin typeface="Helvetica" charset="0"/>
                <a:cs typeface="ＭＳ Ｐゴシック" charset="-128"/>
              </a:rPr>
              <a:t> </a:t>
            </a:r>
            <a:r>
              <a:rPr lang="en-US" altLang="en-US" dirty="0">
                <a:latin typeface="Helvetica" charset="0"/>
                <a:cs typeface="ＭＳ Ｐゴシック" charset="-128"/>
              </a:rPr>
              <a:t>Beam line</a:t>
            </a:r>
          </a:p>
          <a:p>
            <a:pPr lvl="1" eaLnBrk="1" hangingPunct="1"/>
            <a:r>
              <a:rPr lang="en-US" altLang="en-US" dirty="0">
                <a:latin typeface="Helvetica" charset="0"/>
                <a:ea typeface="ＭＳ Ｐゴシック" charset="-128"/>
                <a:cs typeface="ＭＳ Ｐゴシック" charset="-128"/>
              </a:rPr>
              <a:t>120 GeV </a:t>
            </a:r>
            <a:r>
              <a:rPr lang="en-US" altLang="en-US" dirty="0" smtClean="0">
                <a:latin typeface="Helvetica" charset="0"/>
                <a:ea typeface="ＭＳ Ｐゴシック" charset="-128"/>
                <a:cs typeface="ＭＳ Ｐゴシック" charset="-128"/>
              </a:rPr>
              <a:t>protons (primary)</a:t>
            </a:r>
            <a:endParaRPr lang="en-US" altLang="en-US" dirty="0">
              <a:latin typeface="Helvetica" charset="0"/>
              <a:ea typeface="ＭＳ Ｐゴシック" charset="-128"/>
              <a:cs typeface="ＭＳ Ｐゴシック" charset="-128"/>
            </a:endParaRPr>
          </a:p>
          <a:p>
            <a:pPr lvl="1" eaLnBrk="1" hangingPunct="1"/>
            <a:r>
              <a:rPr lang="en-US" altLang="en-US" dirty="0" smtClean="0">
                <a:latin typeface="Helvetica" charset="0"/>
                <a:ea typeface="ＭＳ Ｐゴシック" charset="-128"/>
                <a:cs typeface="ＭＳ Ｐゴシック" charset="-128"/>
              </a:rPr>
              <a:t> 1 </a:t>
            </a:r>
            <a:r>
              <a:rPr lang="en-US" altLang="en-US" dirty="0">
                <a:latin typeface="Helvetica" charset="0"/>
                <a:ea typeface="ＭＳ Ｐゴシック" charset="-128"/>
                <a:cs typeface="ＭＳ Ｐゴシック" charset="-128"/>
              </a:rPr>
              <a:t>– 60 GeV secondary beam</a:t>
            </a:r>
          </a:p>
          <a:p>
            <a:pPr lvl="1" eaLnBrk="1" hangingPunct="1"/>
            <a:r>
              <a:rPr lang="en-US" altLang="en-US" dirty="0">
                <a:latin typeface="Helvetica" charset="0"/>
                <a:ea typeface="ＭＳ Ｐゴシック" charset="-128"/>
                <a:cs typeface="ＭＳ Ｐゴシック" charset="-128"/>
              </a:rPr>
              <a:t>Spot size about </a:t>
            </a:r>
            <a:r>
              <a:rPr lang="en-US" altLang="en-US" dirty="0" smtClean="0">
                <a:latin typeface="Helvetica" charset="0"/>
                <a:ea typeface="ＭＳ Ｐゴシック" charset="-128"/>
                <a:cs typeface="ＭＳ Ｐゴシック" charset="-128"/>
              </a:rPr>
              <a:t>2cm</a:t>
            </a:r>
          </a:p>
          <a:p>
            <a:pPr lvl="1" eaLnBrk="1" hangingPunct="1"/>
            <a:r>
              <a:rPr lang="en-US" altLang="en-US" dirty="0" smtClean="0">
                <a:latin typeface="Helvetica" charset="0"/>
                <a:ea typeface="ＭＳ Ｐゴシック" charset="-128"/>
                <a:cs typeface="ＭＳ Ｐゴシック" charset="-128"/>
              </a:rPr>
              <a:t>Energy can be changed in just a few minutes</a:t>
            </a:r>
            <a:endParaRPr lang="en-US" altLang="en-US" dirty="0">
              <a:latin typeface="Helvetica" charset="0"/>
              <a:ea typeface="ＭＳ Ｐゴシック" charset="-128"/>
              <a:cs typeface="ＭＳ Ｐゴシック" charset="-128"/>
            </a:endParaRPr>
          </a:p>
          <a:p>
            <a:pPr eaLnBrk="1" hangingPunct="1"/>
            <a:r>
              <a:rPr lang="en-US" altLang="en-US" dirty="0" err="1">
                <a:latin typeface="Helvetica" charset="0"/>
                <a:cs typeface="ＭＳ Ｐゴシック" charset="-128"/>
              </a:rPr>
              <a:t>MCenter</a:t>
            </a:r>
            <a:r>
              <a:rPr lang="en-US" altLang="en-US" dirty="0">
                <a:latin typeface="Helvetica" charset="0"/>
                <a:cs typeface="ＭＳ Ｐゴシック" charset="-128"/>
              </a:rPr>
              <a:t> Beam line</a:t>
            </a:r>
          </a:p>
          <a:p>
            <a:pPr lvl="1" eaLnBrk="1" hangingPunct="1"/>
            <a:r>
              <a:rPr lang="en-US" altLang="en-US" dirty="0">
                <a:latin typeface="Helvetica" charset="0"/>
                <a:ea typeface="ＭＳ Ｐゴシック" charset="-128"/>
                <a:cs typeface="ＭＳ Ｐゴシック" charset="-128"/>
              </a:rPr>
              <a:t>Tertiary beamline down to 200 MeV </a:t>
            </a:r>
          </a:p>
          <a:p>
            <a:pPr lvl="1" eaLnBrk="1" hangingPunct="1"/>
            <a:r>
              <a:rPr lang="en-US" altLang="en-US" dirty="0" smtClean="0">
                <a:latin typeface="Helvetica" charset="0"/>
                <a:ea typeface="ＭＳ Ｐゴシック" charset="-128"/>
                <a:cs typeface="ＭＳ Ｐゴシック" charset="-128"/>
              </a:rPr>
              <a:t>Mainly used for longer term (~months) experiments</a:t>
            </a:r>
            <a:endParaRPr lang="en-US" altLang="en-US" dirty="0">
              <a:latin typeface="Helvetica" charset="0"/>
              <a:ea typeface="ＭＳ Ｐゴシック" charset="-128"/>
              <a:cs typeface="ＭＳ Ｐゴシック" charset="-128"/>
            </a:endParaRPr>
          </a:p>
          <a:p>
            <a:r>
              <a:rPr lang="en-US" altLang="en-US" dirty="0" smtClean="0">
                <a:latin typeface="Helvetica" charset="0"/>
                <a:ea typeface="ＭＳ Ｐゴシック" charset="-128"/>
                <a:cs typeface="ＭＳ Ｐゴシック" charset="-128"/>
              </a:rPr>
              <a:t>Infrastructure available </a:t>
            </a:r>
          </a:p>
          <a:p>
            <a:pPr lvl="1"/>
            <a:r>
              <a:rPr lang="en-US" altLang="en-US" dirty="0" smtClean="0">
                <a:latin typeface="Helvetica" charset="0"/>
                <a:ea typeface="ＭＳ Ｐゴシック" charset="-128"/>
                <a:cs typeface="ＭＳ Ｐゴシック" charset="-128"/>
              </a:rPr>
              <a:t>Remote controlled motion tables, Gas hookups (including flammable) cameras, signal/HV/</a:t>
            </a:r>
            <a:r>
              <a:rPr lang="en-US" altLang="en-US" dirty="0" err="1" smtClean="0">
                <a:latin typeface="Helvetica" charset="0"/>
                <a:ea typeface="ＭＳ Ｐゴシック" charset="-128"/>
                <a:cs typeface="ＭＳ Ｐゴシック" charset="-128"/>
              </a:rPr>
              <a:t>ethernet</a:t>
            </a:r>
            <a:r>
              <a:rPr lang="en-US" altLang="en-US" dirty="0" smtClean="0">
                <a:latin typeface="Helvetica" charset="0"/>
                <a:ea typeface="ＭＳ Ｐゴシック" charset="-128"/>
                <a:cs typeface="ＭＳ Ｐゴシック" charset="-128"/>
              </a:rPr>
              <a:t> patch panels</a:t>
            </a:r>
          </a:p>
          <a:p>
            <a:pPr lvl="1"/>
            <a:r>
              <a:rPr lang="en-US" altLang="en-US" dirty="0" smtClean="0">
                <a:latin typeface="Helvetica" charset="0"/>
                <a:ea typeface="ＭＳ Ｐゴシック" charset="-128"/>
                <a:cs typeface="ＭＳ Ｐゴシック" charset="-128"/>
              </a:rPr>
              <a:t>Cables, supplies, test benches for prep work </a:t>
            </a:r>
          </a:p>
          <a:p>
            <a:pPr lvl="1"/>
            <a:r>
              <a:rPr lang="en-US" altLang="en-US" dirty="0" smtClean="0">
                <a:latin typeface="Helvetica" charset="0"/>
                <a:ea typeface="ＭＳ Ｐゴシック" charset="-128"/>
                <a:cs typeface="ＭＳ Ｐゴシック" charset="-128"/>
              </a:rPr>
              <a:t>Much more, just ask! </a:t>
            </a:r>
            <a:endParaRPr lang="en-US" altLang="en-US" dirty="0">
              <a:latin typeface="Helvetica" charset="0"/>
              <a:ea typeface="ＭＳ Ｐゴシック" charset="-128"/>
              <a:cs typeface="ＭＳ Ｐゴシック" charset="-128"/>
            </a:endParaRPr>
          </a:p>
          <a:p>
            <a:pPr eaLnBrk="1" hangingPunct="1"/>
            <a:endParaRPr lang="en-US" altLang="en-US" dirty="0">
              <a:latin typeface="Helvetica" charset="0"/>
              <a:cs typeface="ＭＳ Ｐゴシック" charset="-128"/>
            </a:endParaRPr>
          </a:p>
        </p:txBody>
      </p:sp>
      <p:sp>
        <p:nvSpPr>
          <p:cNvPr id="17410" name="Title 2"/>
          <p:cNvSpPr>
            <a:spLocks noGrp="1"/>
          </p:cNvSpPr>
          <p:nvPr>
            <p:ph type="title"/>
          </p:nvPr>
        </p:nvSpPr>
        <p:spPr bwMode="auto">
          <a:xfrm>
            <a:off x="228600" y="252413"/>
            <a:ext cx="8686800" cy="427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charset="0"/>
                <a:cs typeface="ＭＳ Ｐゴシック" charset="-128"/>
              </a:rPr>
              <a:t>Beam </a:t>
            </a:r>
            <a:r>
              <a:rPr lang="en-US" altLang="en-US" dirty="0" smtClean="0">
                <a:latin typeface="Helvetica" charset="0"/>
                <a:cs typeface="ＭＳ Ｐゴシック" charset="-128"/>
              </a:rPr>
              <a:t>Details and Infrastructure</a:t>
            </a:r>
            <a:endParaRPr lang="en-US" altLang="en-US" dirty="0">
              <a:latin typeface="Helvetica" charset="0"/>
              <a:cs typeface="ＭＳ Ｐゴシック" charset="-128"/>
            </a:endParaRPr>
          </a:p>
        </p:txBody>
      </p:sp>
      <p:sp>
        <p:nvSpPr>
          <p:cNvPr id="17411" name="Date Placeholder 3"/>
          <p:cNvSpPr>
            <a:spLocks noGrp="1"/>
          </p:cNvSpPr>
          <p:nvPr>
            <p:ph type="dt" sz="quarter" idx="4294967295"/>
          </p:nvPr>
        </p:nvSpPr>
        <p:spPr bwMode="auto">
          <a:xfrm>
            <a:off x="736600" y="6503988"/>
            <a:ext cx="676275"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Geneva" charset="0"/>
                <a:cs typeface="Geneva" charset="0"/>
              </a:defRPr>
            </a:lvl1pPr>
            <a:lvl2pPr marL="742950" indent="-285750">
              <a:defRPr sz="2400">
                <a:solidFill>
                  <a:schemeClr val="tx1"/>
                </a:solidFill>
                <a:latin typeface="Calibri" charset="0"/>
                <a:ea typeface="Geneva" charset="0"/>
                <a:cs typeface="Geneva" charset="0"/>
              </a:defRPr>
            </a:lvl2pPr>
            <a:lvl3pPr marL="1143000" indent="-228600">
              <a:defRPr sz="2400">
                <a:solidFill>
                  <a:schemeClr val="tx1"/>
                </a:solidFill>
                <a:latin typeface="Calibri" charset="0"/>
                <a:ea typeface="Geneva" charset="0"/>
                <a:cs typeface="Geneva" charset="0"/>
              </a:defRPr>
            </a:lvl3pPr>
            <a:lvl4pPr marL="1600200" indent="-228600">
              <a:defRPr sz="2400">
                <a:solidFill>
                  <a:schemeClr val="tx1"/>
                </a:solidFill>
                <a:latin typeface="Calibri" charset="0"/>
                <a:ea typeface="Geneva" charset="0"/>
                <a:cs typeface="Geneva" charset="0"/>
              </a:defRPr>
            </a:lvl4pPr>
            <a:lvl5pPr marL="2057400" indent="-228600">
              <a:defRPr sz="2400">
                <a:solidFill>
                  <a:schemeClr val="tx1"/>
                </a:solidFill>
                <a:latin typeface="Calibri"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9pPr>
          </a:lstStyle>
          <a:p>
            <a:r>
              <a:rPr lang="en-US" altLang="en-US" sz="1200" smtClean="0">
                <a:solidFill>
                  <a:srgbClr val="004C97"/>
                </a:solidFill>
                <a:latin typeface="Helvetica" charset="0"/>
                <a:ea typeface="ＭＳ Ｐゴシック" charset="-128"/>
                <a:cs typeface="ＭＳ Ｐゴシック" charset="-128"/>
              </a:rPr>
              <a:t>1/25/17</a:t>
            </a:r>
            <a:endParaRPr lang="en-US" altLang="en-US" sz="1200">
              <a:solidFill>
                <a:srgbClr val="004C97"/>
              </a:solidFill>
              <a:latin typeface="Helvetica" charset="0"/>
              <a:ea typeface="ＭＳ Ｐゴシック" charset="-128"/>
              <a:cs typeface="ＭＳ Ｐゴシック" charset="-128"/>
            </a:endParaRPr>
          </a:p>
        </p:txBody>
      </p:sp>
      <p:sp>
        <p:nvSpPr>
          <p:cNvPr id="17412" name="Footer Placeholder 4"/>
          <p:cNvSpPr>
            <a:spLocks noGrp="1"/>
          </p:cNvSpPr>
          <p:nvPr>
            <p:ph type="ftr" sz="quarter" idx="4294967295"/>
          </p:nvPr>
        </p:nvSpPr>
        <p:spPr bwMode="auto">
          <a:xfrm>
            <a:off x="1530350" y="6503988"/>
            <a:ext cx="6262688" cy="242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sz="2400">
                <a:solidFill>
                  <a:schemeClr val="tx1"/>
                </a:solidFill>
                <a:latin typeface="Calibri" charset="0"/>
                <a:ea typeface="Geneva" charset="0"/>
                <a:cs typeface="Geneva" charset="0"/>
              </a:defRPr>
            </a:lvl1pPr>
            <a:lvl2pPr marL="742950" indent="-285750">
              <a:defRPr sz="2400">
                <a:solidFill>
                  <a:schemeClr val="tx1"/>
                </a:solidFill>
                <a:latin typeface="Calibri" charset="0"/>
                <a:ea typeface="Geneva" charset="0"/>
                <a:cs typeface="Geneva" charset="0"/>
              </a:defRPr>
            </a:lvl2pPr>
            <a:lvl3pPr marL="1143000" indent="-228600">
              <a:defRPr sz="2400">
                <a:solidFill>
                  <a:schemeClr val="tx1"/>
                </a:solidFill>
                <a:latin typeface="Calibri" charset="0"/>
                <a:ea typeface="Geneva" charset="0"/>
                <a:cs typeface="Geneva" charset="0"/>
              </a:defRPr>
            </a:lvl3pPr>
            <a:lvl4pPr marL="1600200" indent="-228600">
              <a:defRPr sz="2400">
                <a:solidFill>
                  <a:schemeClr val="tx1"/>
                </a:solidFill>
                <a:latin typeface="Calibri" charset="0"/>
                <a:ea typeface="Geneva" charset="0"/>
                <a:cs typeface="Geneva" charset="0"/>
              </a:defRPr>
            </a:lvl4pPr>
            <a:lvl5pPr marL="2057400" indent="-228600">
              <a:defRPr sz="2400">
                <a:solidFill>
                  <a:schemeClr val="tx1"/>
                </a:solidFill>
                <a:latin typeface="Calibri"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9pPr>
          </a:lstStyle>
          <a:p>
            <a:r>
              <a:rPr lang="en-US" altLang="en-US" sz="1200" smtClean="0">
                <a:solidFill>
                  <a:srgbClr val="004C97"/>
                </a:solidFill>
                <a:latin typeface="Helvetica" charset="0"/>
                <a:ea typeface="ＭＳ Ｐゴシック" charset="-128"/>
                <a:cs typeface="ＭＳ Ｐゴシック" charset="-128"/>
              </a:rPr>
              <a:t>M. Rominsky | Beam Telescopes and Test Beams Workshop</a:t>
            </a:r>
            <a:endParaRPr lang="en-US" altLang="en-US" sz="1200" b="1">
              <a:solidFill>
                <a:srgbClr val="004C97"/>
              </a:solidFill>
              <a:latin typeface="Helvetica" charset="0"/>
              <a:ea typeface="ＭＳ Ｐゴシック" charset="-128"/>
              <a:cs typeface="ＭＳ Ｐゴシック" charset="-128"/>
            </a:endParaRPr>
          </a:p>
        </p:txBody>
      </p:sp>
      <p:sp>
        <p:nvSpPr>
          <p:cNvPr id="17413" name="Slide Number Placeholder 5"/>
          <p:cNvSpPr>
            <a:spLocks noGrp="1"/>
          </p:cNvSpPr>
          <p:nvPr>
            <p:ph type="sldNum" sz="quarter" idx="4294967295"/>
          </p:nvPr>
        </p:nvSpPr>
        <p:spPr bwMode="auto">
          <a:xfrm>
            <a:off x="222250" y="6503988"/>
            <a:ext cx="414338"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Geneva" charset="0"/>
                <a:cs typeface="Geneva" charset="0"/>
              </a:defRPr>
            </a:lvl1pPr>
            <a:lvl2pPr marL="742950" indent="-285750">
              <a:defRPr sz="2400">
                <a:solidFill>
                  <a:schemeClr val="tx1"/>
                </a:solidFill>
                <a:latin typeface="Calibri" charset="0"/>
                <a:ea typeface="Geneva" charset="0"/>
                <a:cs typeface="Geneva" charset="0"/>
              </a:defRPr>
            </a:lvl2pPr>
            <a:lvl3pPr marL="1143000" indent="-228600">
              <a:defRPr sz="2400">
                <a:solidFill>
                  <a:schemeClr val="tx1"/>
                </a:solidFill>
                <a:latin typeface="Calibri" charset="0"/>
                <a:ea typeface="Geneva" charset="0"/>
                <a:cs typeface="Geneva" charset="0"/>
              </a:defRPr>
            </a:lvl3pPr>
            <a:lvl4pPr marL="1600200" indent="-228600">
              <a:defRPr sz="2400">
                <a:solidFill>
                  <a:schemeClr val="tx1"/>
                </a:solidFill>
                <a:latin typeface="Calibri" charset="0"/>
                <a:ea typeface="Geneva" charset="0"/>
                <a:cs typeface="Geneva" charset="0"/>
              </a:defRPr>
            </a:lvl4pPr>
            <a:lvl5pPr marL="2057400" indent="-228600">
              <a:defRPr sz="2400">
                <a:solidFill>
                  <a:schemeClr val="tx1"/>
                </a:solidFill>
                <a:latin typeface="Calibri" charset="0"/>
                <a:ea typeface="Geneva" charset="0"/>
                <a:cs typeface="Geneva" charset="0"/>
              </a:defRPr>
            </a:lvl5pPr>
            <a:lvl6pPr marL="25146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6pPr>
            <a:lvl7pPr marL="29718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7pPr>
            <a:lvl8pPr marL="34290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8pPr>
            <a:lvl9pPr marL="3886200" indent="-228600" defTabSz="457200" eaLnBrk="0" fontAlgn="base" hangingPunct="0">
              <a:spcBef>
                <a:spcPct val="0"/>
              </a:spcBef>
              <a:spcAft>
                <a:spcPct val="0"/>
              </a:spcAft>
              <a:defRPr sz="2400">
                <a:solidFill>
                  <a:schemeClr val="tx1"/>
                </a:solidFill>
                <a:latin typeface="Calibri" charset="0"/>
                <a:ea typeface="Geneva" charset="0"/>
                <a:cs typeface="Geneva" charset="0"/>
              </a:defRPr>
            </a:lvl9pPr>
          </a:lstStyle>
          <a:p>
            <a:fld id="{E02A9C9C-8790-E94F-A0C0-1421611309A0}" type="slidenum">
              <a:rPr lang="en-US" altLang="en-US" sz="1200">
                <a:solidFill>
                  <a:srgbClr val="004C97"/>
                </a:solidFill>
                <a:latin typeface="Helvetica" charset="0"/>
                <a:ea typeface="ＭＳ Ｐゴシック" charset="-128"/>
                <a:cs typeface="ＭＳ Ｐゴシック" charset="-128"/>
              </a:rPr>
              <a:pPr/>
              <a:t>5</a:t>
            </a:fld>
            <a:endParaRPr lang="en-US" altLang="en-US" sz="1200">
              <a:solidFill>
                <a:srgbClr val="004C97"/>
              </a:solidFill>
              <a:latin typeface="Helvetica" charset="0"/>
              <a:ea typeface="ＭＳ Ｐゴシック" charset="-128"/>
              <a:cs typeface="ＭＳ Ｐゴシック" charset="-128"/>
            </a:endParaRPr>
          </a:p>
        </p:txBody>
      </p:sp>
      <p:pic>
        <p:nvPicPr>
          <p:cNvPr id="8" name="Picture 56" descr="Y:\Facility\Tables\tab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809" y="1928620"/>
            <a:ext cx="1924457" cy="1859864"/>
          </a:xfrm>
          <a:prstGeom prst="rect">
            <a:avLst/>
          </a:prstGeom>
          <a:noFill/>
          <a:ln w="19050" cap="sq">
            <a:no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50" descr="Y:\Facility\GasSystempatch.jpg"/>
          <p:cNvPicPr preferRelativeResize="0">
            <a:picLocks noChangeAspect="1" noChangeArrowheads="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Lst>
          </a:blip>
          <a:srcRect/>
          <a:stretch>
            <a:fillRect/>
          </a:stretch>
        </p:blipFill>
        <p:spPr bwMode="auto">
          <a:xfrm>
            <a:off x="7154171" y="304939"/>
            <a:ext cx="1882866" cy="131379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style>
          <a:lnRef idx="2">
            <a:schemeClr val="dk1"/>
          </a:lnRef>
          <a:fillRef idx="1001">
            <a:schemeClr val="lt2"/>
          </a:fillRef>
          <a:effectRef idx="0">
            <a:schemeClr val="dk1"/>
          </a:effectRef>
          <a:fontRef idx="minor">
            <a:schemeClr val="dk1"/>
          </a:fontRef>
        </p:style>
      </p:pic>
    </p:spTree>
    <p:extLst>
      <p:ext uri="{BB962C8B-B14F-4D97-AF65-F5344CB8AC3E}">
        <p14:creationId xmlns:p14="http://schemas.microsoft.com/office/powerpoint/2010/main" val="1027768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25 weeks of beam time	</a:t>
            </a:r>
          </a:p>
          <a:p>
            <a:pPr lvl="1"/>
            <a:r>
              <a:rPr lang="en-US" dirty="0" smtClean="0"/>
              <a:t>Problem with the septa in December/January reduced our beam time </a:t>
            </a:r>
          </a:p>
          <a:p>
            <a:pPr lvl="1"/>
            <a:r>
              <a:rPr lang="en-US" dirty="0"/>
              <a:t>Generally ran 24/7 when beam was available. </a:t>
            </a:r>
          </a:p>
          <a:p>
            <a:pPr lvl="1"/>
            <a:r>
              <a:rPr lang="en-US" dirty="0"/>
              <a:t>Last month of running had 5 experiments in the </a:t>
            </a:r>
            <a:r>
              <a:rPr lang="en-US" dirty="0" err="1"/>
              <a:t>MTest</a:t>
            </a:r>
            <a:r>
              <a:rPr lang="en-US" dirty="0"/>
              <a:t> Beamline </a:t>
            </a:r>
          </a:p>
          <a:p>
            <a:pPr lvl="1"/>
            <a:endParaRPr lang="en-US" dirty="0" smtClean="0"/>
          </a:p>
          <a:p>
            <a:r>
              <a:rPr lang="en-US" dirty="0" smtClean="0"/>
              <a:t>14 experiments </a:t>
            </a:r>
          </a:p>
          <a:p>
            <a:pPr lvl="1"/>
            <a:r>
              <a:rPr lang="en-US" dirty="0" smtClean="0"/>
              <a:t>Broad research program</a:t>
            </a:r>
          </a:p>
          <a:p>
            <a:pPr lvl="2"/>
            <a:r>
              <a:rPr lang="en-US" dirty="0" smtClean="0"/>
              <a:t>CMS, ATLAS, </a:t>
            </a:r>
            <a:r>
              <a:rPr lang="en-US" dirty="0" err="1" smtClean="0"/>
              <a:t>LHCb</a:t>
            </a:r>
            <a:r>
              <a:rPr lang="en-US" dirty="0" smtClean="0"/>
              <a:t>, DUNE, </a:t>
            </a:r>
            <a:r>
              <a:rPr lang="en-US" dirty="0" err="1" smtClean="0"/>
              <a:t>LArIAT</a:t>
            </a:r>
            <a:r>
              <a:rPr lang="en-US" dirty="0" smtClean="0"/>
              <a:t>, Mu2e, </a:t>
            </a:r>
            <a:r>
              <a:rPr lang="en-US" dirty="0" err="1" smtClean="0"/>
              <a:t>IceCube</a:t>
            </a:r>
            <a:r>
              <a:rPr lang="en-US" dirty="0" smtClean="0"/>
              <a:t>, Generic R&amp;D</a:t>
            </a:r>
          </a:p>
          <a:p>
            <a:pPr lvl="1"/>
            <a:r>
              <a:rPr lang="en-US" dirty="0" smtClean="0"/>
              <a:t>5 new experiments </a:t>
            </a:r>
          </a:p>
          <a:p>
            <a:pPr lvl="1"/>
            <a:r>
              <a:rPr lang="en-US" dirty="0" smtClean="0"/>
              <a:t>Publications planned for many of the experiments </a:t>
            </a:r>
          </a:p>
          <a:p>
            <a:endParaRPr lang="en-US" dirty="0" smtClean="0"/>
          </a:p>
          <a:p>
            <a:r>
              <a:rPr lang="en-US" dirty="0" smtClean="0"/>
              <a:t>Full Test Beam report out later this fall</a:t>
            </a:r>
            <a:endParaRPr lang="en-US" dirty="0"/>
          </a:p>
        </p:txBody>
      </p:sp>
      <p:sp>
        <p:nvSpPr>
          <p:cNvPr id="3" name="Title 2"/>
          <p:cNvSpPr>
            <a:spLocks noGrp="1"/>
          </p:cNvSpPr>
          <p:nvPr>
            <p:ph type="title"/>
          </p:nvPr>
        </p:nvSpPr>
        <p:spPr/>
        <p:txBody>
          <a:bodyPr/>
          <a:lstStyle/>
          <a:p>
            <a:r>
              <a:rPr lang="en-US" dirty="0" smtClean="0"/>
              <a:t>FY17 Summary</a:t>
            </a:r>
            <a:endParaRPr lang="en-US" dirty="0"/>
          </a:p>
        </p:txBody>
      </p:sp>
      <p:sp>
        <p:nvSpPr>
          <p:cNvPr id="4" name="Date Placeholder 3"/>
          <p:cNvSpPr>
            <a:spLocks noGrp="1"/>
          </p:cNvSpPr>
          <p:nvPr>
            <p:ph type="dt" sz="half" idx="2"/>
          </p:nvPr>
        </p:nvSpPr>
        <p:spPr/>
        <p:txBody>
          <a:bodyPr/>
          <a:lstStyle/>
          <a:p>
            <a:pPr>
              <a:defRPr/>
            </a:pPr>
            <a:fld id="{8FB368BF-F10B-F84B-93E7-2A625C09A82E}"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987321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Users start November 1 </a:t>
            </a:r>
          </a:p>
          <a:p>
            <a:pPr lvl="1"/>
            <a:r>
              <a:rPr lang="en-US" dirty="0" smtClean="0"/>
              <a:t>Assume 35 weeks of running time </a:t>
            </a:r>
          </a:p>
          <a:p>
            <a:pPr lvl="1"/>
            <a:r>
              <a:rPr lang="en-US" dirty="0" smtClean="0"/>
              <a:t>Started taking FY18 requests in May </a:t>
            </a:r>
          </a:p>
          <a:p>
            <a:r>
              <a:rPr lang="en-US" dirty="0" smtClean="0"/>
              <a:t>So far, requests from repeat customers:</a:t>
            </a:r>
          </a:p>
          <a:p>
            <a:pPr lvl="1"/>
            <a:r>
              <a:rPr lang="en-US" dirty="0" smtClean="0"/>
              <a:t>25 weeks as primary requested (CMS, ATLAS, PHENIX)</a:t>
            </a:r>
          </a:p>
          <a:p>
            <a:pPr lvl="1"/>
            <a:r>
              <a:rPr lang="en-US" dirty="0" smtClean="0"/>
              <a:t>We often will continue to accept requests throughout the run period. </a:t>
            </a:r>
          </a:p>
          <a:p>
            <a:r>
              <a:rPr lang="en-US" dirty="0" smtClean="0"/>
              <a:t>Typically also take a week or two of beam studies </a:t>
            </a:r>
          </a:p>
          <a:p>
            <a:r>
              <a:rPr lang="en-US" dirty="0" smtClean="0"/>
              <a:t>EDIT is scheduled for FY18 and will take up 2 weeks of beam time </a:t>
            </a:r>
            <a:r>
              <a:rPr lang="en-US" dirty="0" smtClean="0"/>
              <a:t>– </a:t>
            </a:r>
            <a:r>
              <a:rPr lang="en-US" i="1" dirty="0" smtClean="0"/>
              <a:t>Could be delayed or canceled depending on funding</a:t>
            </a:r>
            <a:endParaRPr lang="en-US" i="1" dirty="0" smtClean="0"/>
          </a:p>
          <a:p>
            <a:r>
              <a:rPr lang="en-US" dirty="0"/>
              <a:t>Full schedule can be found: </a:t>
            </a:r>
            <a:r>
              <a:rPr lang="en-US" dirty="0" smtClean="0">
                <a:hlinkClick r:id="rId2"/>
              </a:rPr>
              <a:t>http://web.fnal.gov/experiment/FTBF/Mtest/2018_schedule.aspx</a:t>
            </a:r>
            <a:endParaRPr lang="en-US" dirty="0" smtClean="0"/>
          </a:p>
          <a:p>
            <a:endParaRPr lang="en-US" dirty="0"/>
          </a:p>
        </p:txBody>
      </p:sp>
      <p:sp>
        <p:nvSpPr>
          <p:cNvPr id="3" name="Title 2"/>
          <p:cNvSpPr>
            <a:spLocks noGrp="1"/>
          </p:cNvSpPr>
          <p:nvPr>
            <p:ph type="title"/>
          </p:nvPr>
        </p:nvSpPr>
        <p:spPr/>
        <p:txBody>
          <a:bodyPr/>
          <a:lstStyle/>
          <a:p>
            <a:r>
              <a:rPr lang="en-US" dirty="0" smtClean="0"/>
              <a:t>Planned FY18 running - </a:t>
            </a:r>
            <a:r>
              <a:rPr lang="en-US" dirty="0" err="1" smtClean="0"/>
              <a:t>MTest</a:t>
            </a:r>
            <a:endParaRPr lang="en-US" dirty="0"/>
          </a:p>
        </p:txBody>
      </p:sp>
      <p:sp>
        <p:nvSpPr>
          <p:cNvPr id="4" name="Date Placeholder 3"/>
          <p:cNvSpPr>
            <a:spLocks noGrp="1"/>
          </p:cNvSpPr>
          <p:nvPr>
            <p:ph type="dt" sz="half" idx="2"/>
          </p:nvPr>
        </p:nvSpPr>
        <p:spPr/>
        <p:txBody>
          <a:bodyPr/>
          <a:lstStyle/>
          <a:p>
            <a:pPr>
              <a:defRPr/>
            </a:pPr>
            <a:fld id="{A4C8028E-54CD-DF4E-BEBF-59BC160BCDAE}"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48796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25282790"/>
              </p:ext>
            </p:extLst>
          </p:nvPr>
        </p:nvGraphicFramePr>
        <p:xfrm>
          <a:off x="1074511" y="934658"/>
          <a:ext cx="5778500" cy="1502613"/>
        </p:xfrm>
        <a:graphic>
          <a:graphicData uri="http://schemas.openxmlformats.org/drawingml/2006/table">
            <a:tbl>
              <a:tblPr>
                <a:tableStyleId>{5C22544A-7EE6-4342-B048-85BDC9FD1C3A}</a:tableStyleId>
              </a:tblPr>
              <a:tblGrid>
                <a:gridCol w="825500"/>
                <a:gridCol w="825500"/>
                <a:gridCol w="825500"/>
                <a:gridCol w="825500"/>
                <a:gridCol w="825500"/>
                <a:gridCol w="820116"/>
                <a:gridCol w="830884"/>
              </a:tblGrid>
              <a:tr h="214659">
                <a:tc gridSpan="2">
                  <a:txBody>
                    <a:bodyPr/>
                    <a:lstStyle/>
                    <a:p>
                      <a:pPr algn="l" fontAlgn="b"/>
                      <a:r>
                        <a:rPr lang="en-US" sz="1200" u="none" strike="noStrike">
                          <a:effectLst/>
                        </a:rPr>
                        <a:t>November </a:t>
                      </a:r>
                      <a:endParaRPr lang="en-US" sz="1200" b="0" i="0" u="none" strike="noStrike">
                        <a:solidFill>
                          <a:srgbClr val="000000"/>
                        </a:solidFill>
                        <a:effectLst/>
                        <a:latin typeface="Calibri" charset="0"/>
                      </a:endParaRPr>
                    </a:p>
                  </a:txBody>
                  <a:tcPr marL="12700" marR="12700" marT="1270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r>
              <a:tr h="214659">
                <a:tc>
                  <a:txBody>
                    <a:bodyPr/>
                    <a:lstStyle/>
                    <a:p>
                      <a:pPr algn="l" fontAlgn="b"/>
                      <a:r>
                        <a:rPr lang="en-US" sz="1200" u="none" strike="noStrike" dirty="0" smtClean="0">
                          <a:effectLst/>
                        </a:rPr>
                        <a:t>Sunday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Monday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Tuesday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Wednesday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Thursday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Friday</a:t>
                      </a:r>
                      <a:r>
                        <a:rPr lang="en-US" sz="1200" u="none" strike="noStrike" baseline="0" dirty="0" smtClean="0">
                          <a:effectLst/>
                        </a:rPr>
                        <a:t> </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Saturday</a:t>
                      </a:r>
                      <a:endParaRPr lang="en-US" sz="1200" b="0" i="0" u="none" strike="noStrike" dirty="0">
                        <a:solidFill>
                          <a:srgbClr val="000000"/>
                        </a:solidFill>
                        <a:effectLst/>
                        <a:latin typeface="Calibri" charset="0"/>
                      </a:endParaRPr>
                    </a:p>
                  </a:txBody>
                  <a:tcPr marL="12700" marR="12700" marT="12700" marB="0" anchor="b"/>
                </a:tc>
              </a:tr>
              <a:tr h="214659">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14659">
                <a:tc>
                  <a:txBody>
                    <a:bodyPr/>
                    <a:lstStyle/>
                    <a:p>
                      <a:pPr algn="l" fontAlgn="b"/>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r>
            </a:tbl>
          </a:graphicData>
        </a:graphic>
      </p:graphicFrame>
      <p:sp>
        <p:nvSpPr>
          <p:cNvPr id="3" name="Title 2"/>
          <p:cNvSpPr>
            <a:spLocks noGrp="1"/>
          </p:cNvSpPr>
          <p:nvPr>
            <p:ph type="title"/>
          </p:nvPr>
        </p:nvSpPr>
        <p:spPr/>
        <p:txBody>
          <a:bodyPr/>
          <a:lstStyle/>
          <a:p>
            <a:r>
              <a:rPr lang="en-US" dirty="0" smtClean="0"/>
              <a:t>FY18 Current Schedule – </a:t>
            </a:r>
            <a:r>
              <a:rPr lang="en-US" dirty="0" err="1" smtClean="0"/>
              <a:t>MTest</a:t>
            </a:r>
            <a:r>
              <a:rPr lang="en-US" dirty="0" smtClean="0"/>
              <a:t>  </a:t>
            </a:r>
            <a:endParaRPr lang="en-US" dirty="0"/>
          </a:p>
        </p:txBody>
      </p:sp>
      <p:sp>
        <p:nvSpPr>
          <p:cNvPr id="4" name="Date Placeholder 3"/>
          <p:cNvSpPr>
            <a:spLocks noGrp="1"/>
          </p:cNvSpPr>
          <p:nvPr>
            <p:ph type="dt" sz="half" idx="2"/>
          </p:nvPr>
        </p:nvSpPr>
        <p:spPr/>
        <p:txBody>
          <a:bodyPr/>
          <a:lstStyle/>
          <a:p>
            <a:pPr>
              <a:defRPr/>
            </a:pPr>
            <a:fld id="{BB264885-F3E3-4847-AC8D-814ADEB78768}"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graphicFrame>
        <p:nvGraphicFramePr>
          <p:cNvPr id="8" name="Content Placeholder 6"/>
          <p:cNvGraphicFramePr>
            <a:graphicFrameLocks/>
          </p:cNvGraphicFramePr>
          <p:nvPr>
            <p:extLst>
              <p:ext uri="{D42A27DB-BD31-4B8C-83A1-F6EECF244321}">
                <p14:modId xmlns:p14="http://schemas.microsoft.com/office/powerpoint/2010/main" val="1345277683"/>
              </p:ext>
            </p:extLst>
          </p:nvPr>
        </p:nvGraphicFramePr>
        <p:xfrm>
          <a:off x="1074510" y="2843610"/>
          <a:ext cx="5778501" cy="1799241"/>
        </p:xfrm>
        <a:graphic>
          <a:graphicData uri="http://schemas.openxmlformats.org/drawingml/2006/table">
            <a:tbl>
              <a:tblPr>
                <a:tableStyleId>{5C22544A-7EE6-4342-B048-85BDC9FD1C3A}</a:tableStyleId>
              </a:tblPr>
              <a:tblGrid>
                <a:gridCol w="825500"/>
                <a:gridCol w="825500"/>
                <a:gridCol w="825500"/>
                <a:gridCol w="825500"/>
                <a:gridCol w="825500"/>
                <a:gridCol w="820117"/>
                <a:gridCol w="830884"/>
              </a:tblGrid>
              <a:tr h="237227">
                <a:tc gridSpan="2">
                  <a:txBody>
                    <a:bodyPr/>
                    <a:lstStyle/>
                    <a:p>
                      <a:pPr algn="l" fontAlgn="b"/>
                      <a:r>
                        <a:rPr lang="en-US" sz="1200" u="none" strike="noStrike" dirty="0" smtClean="0">
                          <a:effectLst/>
                        </a:rPr>
                        <a:t>December </a:t>
                      </a:r>
                      <a:endParaRPr lang="en-US" sz="12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r>
              <a:tr h="375879">
                <a:tc>
                  <a:txBody>
                    <a:bodyPr/>
                    <a:lstStyle/>
                    <a:p>
                      <a:pPr algn="l" fontAlgn="b"/>
                      <a:r>
                        <a:rPr lang="en-US" sz="1200" u="none" strike="noStrike" dirty="0" smtClean="0">
                          <a:effectLst/>
                        </a:rPr>
                        <a:t>Sunday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Monday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Tuesday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Wednesday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Thursday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Friday</a:t>
                      </a:r>
                      <a:r>
                        <a:rPr lang="en-US" sz="1200" u="none" strike="noStrike" baseline="0" dirty="0" smtClean="0">
                          <a:effectLst/>
                        </a:rPr>
                        <a:t> </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Saturday</a:t>
                      </a:r>
                      <a:endParaRPr lang="en-US" sz="1200" b="0" i="0" u="none" strike="noStrike" dirty="0">
                        <a:solidFill>
                          <a:srgbClr val="000000"/>
                        </a:solidFill>
                        <a:effectLst/>
                        <a:latin typeface="Calibri" charset="0"/>
                      </a:endParaRPr>
                    </a:p>
                  </a:txBody>
                  <a:tcPr marL="12700" marR="12700" marT="12700" marB="0" anchor="b"/>
                </a:tc>
              </a:tr>
              <a:tr h="237227">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37227">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37227">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r>
              <a:tr h="237227">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2"/>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37227">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847230117"/>
              </p:ext>
            </p:extLst>
          </p:nvPr>
        </p:nvGraphicFramePr>
        <p:xfrm>
          <a:off x="1074510" y="4651918"/>
          <a:ext cx="5778500" cy="1422400"/>
        </p:xfrm>
        <a:graphic>
          <a:graphicData uri="http://schemas.openxmlformats.org/drawingml/2006/table">
            <a:tbl>
              <a:tblPr>
                <a:tableStyleId>{5C22544A-7EE6-4342-B048-85BDC9FD1C3A}</a:tableStyleId>
              </a:tblPr>
              <a:tblGrid>
                <a:gridCol w="825500"/>
                <a:gridCol w="825500"/>
                <a:gridCol w="825500"/>
                <a:gridCol w="825500"/>
                <a:gridCol w="825500"/>
                <a:gridCol w="820116"/>
                <a:gridCol w="830884"/>
              </a:tblGrid>
              <a:tr h="203200">
                <a:tc gridSpan="2">
                  <a:txBody>
                    <a:bodyPr/>
                    <a:lstStyle/>
                    <a:p>
                      <a:pPr algn="l" fontAlgn="b"/>
                      <a:r>
                        <a:rPr lang="en-US" sz="1200" u="none" strike="noStrike" dirty="0" smtClean="0">
                          <a:effectLst/>
                        </a:rPr>
                        <a:t>January </a:t>
                      </a:r>
                      <a:endParaRPr lang="en-US" sz="12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r>
              <a:tr h="203200">
                <a:tc>
                  <a:txBody>
                    <a:bodyPr/>
                    <a:lstStyle/>
                    <a:p>
                      <a:pPr algn="l" fontAlgn="b"/>
                      <a:r>
                        <a:rPr lang="en-US" sz="1200" u="none" strike="noStrike" dirty="0" smtClean="0">
                          <a:effectLst/>
                        </a:rPr>
                        <a:t>Sunday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Monday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Tuesday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Wednesday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Thursday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Friday</a:t>
                      </a:r>
                      <a:r>
                        <a:rPr lang="en-US" sz="1200" u="none" strike="noStrike" baseline="0" dirty="0" smtClean="0">
                          <a:effectLst/>
                        </a:rPr>
                        <a:t> </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Saturday</a:t>
                      </a:r>
                      <a:endParaRPr lang="en-US" sz="1200" b="0" i="0" u="none" strike="noStrike" dirty="0">
                        <a:solidFill>
                          <a:srgbClr val="000000"/>
                        </a:solidFill>
                        <a:effectLst/>
                        <a:latin typeface="Calibri" charset="0"/>
                      </a:endParaRPr>
                    </a:p>
                  </a:txBody>
                  <a:tcPr marL="12700" marR="12700" marT="12700" marB="0" anchor="b"/>
                </a:tc>
              </a:tr>
              <a:tr h="203200">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r>
              <a:tr h="203200">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r>
              <a:tr h="203200">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03200">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03200">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r>
            </a:tbl>
          </a:graphicData>
        </a:graphic>
      </p:graphicFrame>
    </p:spTree>
    <p:extLst>
      <p:ext uri="{BB962C8B-B14F-4D97-AF65-F5344CB8AC3E}">
        <p14:creationId xmlns:p14="http://schemas.microsoft.com/office/powerpoint/2010/main" val="2077812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FY18 Current Schedule – </a:t>
            </a:r>
            <a:r>
              <a:rPr lang="en-US" dirty="0" err="1"/>
              <a:t>MTest</a:t>
            </a:r>
            <a:r>
              <a:rPr lang="en-US" dirty="0"/>
              <a:t> </a:t>
            </a:r>
          </a:p>
        </p:txBody>
      </p:sp>
      <p:sp>
        <p:nvSpPr>
          <p:cNvPr id="4" name="Date Placeholder 3"/>
          <p:cNvSpPr>
            <a:spLocks noGrp="1"/>
          </p:cNvSpPr>
          <p:nvPr>
            <p:ph type="dt" sz="half" idx="2"/>
          </p:nvPr>
        </p:nvSpPr>
        <p:spPr/>
        <p:txBody>
          <a:bodyPr/>
          <a:lstStyle/>
          <a:p>
            <a:pPr>
              <a:defRPr/>
            </a:pPr>
            <a:fld id="{B3AD4C16-AAC6-7148-B32E-0FD6358293A6}" type="datetime1">
              <a:rPr lang="en-US" smtClean="0"/>
              <a:t>7/3/17</a:t>
            </a:fld>
            <a:endParaRPr lang="en-US" dirty="0"/>
          </a:p>
        </p:txBody>
      </p:sp>
      <p:sp>
        <p:nvSpPr>
          <p:cNvPr id="5" name="Footer Placeholder 4"/>
          <p:cNvSpPr>
            <a:spLocks noGrp="1"/>
          </p:cNvSpPr>
          <p:nvPr>
            <p:ph type="ftr" sz="quarter" idx="3"/>
          </p:nvPr>
        </p:nvSpPr>
        <p:spPr/>
        <p:txBody>
          <a:bodyPr/>
          <a:lstStyle/>
          <a:p>
            <a:pPr>
              <a:defRPr/>
            </a:pPr>
            <a:r>
              <a:rPr lang="en-US" smtClean="0"/>
              <a:t>M. Rominsky | Pre-PAC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1977828492"/>
              </p:ext>
            </p:extLst>
          </p:nvPr>
        </p:nvGraphicFramePr>
        <p:xfrm>
          <a:off x="1074511" y="934658"/>
          <a:ext cx="5778500" cy="1502613"/>
        </p:xfrm>
        <a:graphic>
          <a:graphicData uri="http://schemas.openxmlformats.org/drawingml/2006/table">
            <a:tbl>
              <a:tblPr>
                <a:tableStyleId>{5C22544A-7EE6-4342-B048-85BDC9FD1C3A}</a:tableStyleId>
              </a:tblPr>
              <a:tblGrid>
                <a:gridCol w="825500"/>
                <a:gridCol w="825500"/>
                <a:gridCol w="825500"/>
                <a:gridCol w="825500"/>
                <a:gridCol w="825500"/>
                <a:gridCol w="820116"/>
                <a:gridCol w="830884"/>
              </a:tblGrid>
              <a:tr h="214659">
                <a:tc gridSpan="2">
                  <a:txBody>
                    <a:bodyPr/>
                    <a:lstStyle/>
                    <a:p>
                      <a:pPr algn="l" fontAlgn="b"/>
                      <a:r>
                        <a:rPr lang="en-US" sz="1200" u="none" strike="noStrike" dirty="0" smtClean="0">
                          <a:effectLst/>
                        </a:rPr>
                        <a:t>February</a:t>
                      </a:r>
                      <a:endParaRPr lang="en-US" sz="12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r>
              <a:tr h="214659">
                <a:tc>
                  <a:txBody>
                    <a:bodyPr/>
                    <a:lstStyle/>
                    <a:p>
                      <a:pPr algn="l" fontAlgn="b"/>
                      <a:r>
                        <a:rPr lang="en-US" sz="1200" u="none" strike="noStrike" dirty="0" smtClean="0">
                          <a:effectLst/>
                        </a:rPr>
                        <a:t>Sunday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Monday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Tuesday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Wednesday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Thursday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Friday</a:t>
                      </a:r>
                      <a:r>
                        <a:rPr lang="en-US" sz="1200" u="none" strike="noStrike" baseline="0" dirty="0" smtClean="0">
                          <a:effectLst/>
                        </a:rPr>
                        <a:t> </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Saturday</a:t>
                      </a:r>
                      <a:endParaRPr lang="en-US" sz="1200" b="0" i="0" u="none" strike="noStrike" dirty="0">
                        <a:solidFill>
                          <a:srgbClr val="000000"/>
                        </a:solidFill>
                        <a:effectLst/>
                        <a:latin typeface="Calibri" charset="0"/>
                      </a:endParaRPr>
                    </a:p>
                  </a:txBody>
                  <a:tcPr marL="12700" marR="12700" marT="12700" marB="0" anchor="b"/>
                </a:tc>
              </a:tr>
              <a:tr h="214659">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1465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14659">
                <a:tc>
                  <a:txBody>
                    <a:bodyPr/>
                    <a:lstStyle/>
                    <a:p>
                      <a:pPr algn="l" fontAlgn="b"/>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027604018"/>
              </p:ext>
            </p:extLst>
          </p:nvPr>
        </p:nvGraphicFramePr>
        <p:xfrm>
          <a:off x="1074511" y="2644009"/>
          <a:ext cx="5778500" cy="1502613"/>
        </p:xfrm>
        <a:graphic>
          <a:graphicData uri="http://schemas.openxmlformats.org/drawingml/2006/table">
            <a:tbl>
              <a:tblPr>
                <a:tableStyleId>{5C22544A-7EE6-4342-B048-85BDC9FD1C3A}</a:tableStyleId>
              </a:tblPr>
              <a:tblGrid>
                <a:gridCol w="825500"/>
                <a:gridCol w="825500"/>
                <a:gridCol w="825500"/>
                <a:gridCol w="825500"/>
                <a:gridCol w="825500"/>
                <a:gridCol w="820116"/>
                <a:gridCol w="830884"/>
              </a:tblGrid>
              <a:tr h="214659">
                <a:tc gridSpan="2">
                  <a:txBody>
                    <a:bodyPr/>
                    <a:lstStyle/>
                    <a:p>
                      <a:pPr algn="l" fontAlgn="b"/>
                      <a:r>
                        <a:rPr lang="en-US" sz="1200" u="none" strike="noStrike" dirty="0" smtClean="0">
                          <a:effectLst/>
                        </a:rPr>
                        <a:t>March  </a:t>
                      </a:r>
                      <a:endParaRPr lang="en-US" sz="12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r>
              <a:tr h="214659">
                <a:tc>
                  <a:txBody>
                    <a:bodyPr/>
                    <a:lstStyle/>
                    <a:p>
                      <a:pPr algn="l" fontAlgn="b"/>
                      <a:r>
                        <a:rPr lang="en-US" sz="1200" u="none" strike="noStrike" dirty="0" smtClean="0">
                          <a:effectLst/>
                        </a:rPr>
                        <a:t>Sunday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Monday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Tuesday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Wednesday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Thursday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Friday</a:t>
                      </a:r>
                      <a:r>
                        <a:rPr lang="en-US" sz="1200" u="none" strike="noStrike" baseline="0" dirty="0" smtClean="0">
                          <a:effectLst/>
                        </a:rPr>
                        <a:t> </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Saturday</a:t>
                      </a:r>
                      <a:endParaRPr lang="en-US" sz="1200" b="0" i="0" u="none" strike="noStrike" dirty="0">
                        <a:solidFill>
                          <a:srgbClr val="000000"/>
                        </a:solidFill>
                        <a:effectLst/>
                        <a:latin typeface="Calibri" charset="0"/>
                      </a:endParaRPr>
                    </a:p>
                  </a:txBody>
                  <a:tcPr marL="12700" marR="12700" marT="12700" marB="0" anchor="b"/>
                </a:tc>
              </a:tr>
              <a:tr h="214659">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r>
              <a:tr h="214659">
                <a:tc>
                  <a:txBody>
                    <a:bodyPr/>
                    <a:lstStyle/>
                    <a:p>
                      <a:pPr algn="l" fontAlgn="b"/>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1627613573"/>
              </p:ext>
            </p:extLst>
          </p:nvPr>
        </p:nvGraphicFramePr>
        <p:xfrm>
          <a:off x="1074511" y="4353360"/>
          <a:ext cx="5778500" cy="1502613"/>
        </p:xfrm>
        <a:graphic>
          <a:graphicData uri="http://schemas.openxmlformats.org/drawingml/2006/table">
            <a:tbl>
              <a:tblPr>
                <a:tableStyleId>{5C22544A-7EE6-4342-B048-85BDC9FD1C3A}</a:tableStyleId>
              </a:tblPr>
              <a:tblGrid>
                <a:gridCol w="825500"/>
                <a:gridCol w="825500"/>
                <a:gridCol w="825500"/>
                <a:gridCol w="825500"/>
                <a:gridCol w="825500"/>
                <a:gridCol w="820116"/>
                <a:gridCol w="830884"/>
              </a:tblGrid>
              <a:tr h="214659">
                <a:tc gridSpan="2">
                  <a:txBody>
                    <a:bodyPr/>
                    <a:lstStyle/>
                    <a:p>
                      <a:pPr algn="l" fontAlgn="b"/>
                      <a:r>
                        <a:rPr lang="en-US" sz="1200" u="none" strike="noStrike" dirty="0" smtClean="0">
                          <a:effectLst/>
                        </a:rPr>
                        <a:t>April </a:t>
                      </a:r>
                      <a:endParaRPr lang="en-US" sz="1200" b="0" i="0" u="none" strike="noStrike" dirty="0">
                        <a:solidFill>
                          <a:srgbClr val="000000"/>
                        </a:solidFill>
                        <a:effectLst/>
                        <a:latin typeface="Calibri" charset="0"/>
                      </a:endParaRPr>
                    </a:p>
                  </a:txBody>
                  <a:tcPr marL="12700" marR="12700" marT="12700"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r>
              <a:tr h="214659">
                <a:tc>
                  <a:txBody>
                    <a:bodyPr/>
                    <a:lstStyle/>
                    <a:p>
                      <a:pPr algn="l" fontAlgn="b"/>
                      <a:r>
                        <a:rPr lang="en-US" sz="1200" u="none" strike="noStrike" dirty="0" smtClean="0">
                          <a:effectLst/>
                        </a:rPr>
                        <a:t>Sunday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Monday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Tuesday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Wednesday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Thursday</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Friday</a:t>
                      </a:r>
                      <a:r>
                        <a:rPr lang="en-US" sz="1200" u="none" strike="noStrike" baseline="0" dirty="0" smtClean="0">
                          <a:effectLst/>
                        </a:rPr>
                        <a:t> </a:t>
                      </a:r>
                      <a:endParaRPr lang="en-US" sz="1200" b="0" i="0" u="none" strike="noStrike" dirty="0">
                        <a:solidFill>
                          <a:srgbClr val="000000"/>
                        </a:solidFill>
                        <a:effectLst/>
                        <a:latin typeface="Calibri" charset="0"/>
                      </a:endParaRPr>
                    </a:p>
                  </a:txBody>
                  <a:tcPr marL="12700" marR="12700" marT="12700" marB="0" anchor="b"/>
                </a:tc>
                <a:tc>
                  <a:txBody>
                    <a:bodyPr/>
                    <a:lstStyle/>
                    <a:p>
                      <a:pPr algn="l" fontAlgn="b"/>
                      <a:r>
                        <a:rPr lang="en-US" sz="1200" u="none" strike="noStrike" dirty="0" smtClean="0">
                          <a:effectLst/>
                        </a:rPr>
                        <a:t>Saturday</a:t>
                      </a:r>
                      <a:endParaRPr lang="en-US" sz="1200" b="0" i="0" u="none" strike="noStrike" dirty="0">
                        <a:solidFill>
                          <a:srgbClr val="000000"/>
                        </a:solidFill>
                        <a:effectLst/>
                        <a:latin typeface="Calibri" charset="0"/>
                      </a:endParaRPr>
                    </a:p>
                  </a:txBody>
                  <a:tcPr marL="12700" marR="12700" marT="12700" marB="0" anchor="b"/>
                </a:tc>
              </a:tr>
              <a:tr h="214659">
                <a:tc>
                  <a:txBody>
                    <a:bodyPr/>
                    <a:lstStyle/>
                    <a:p>
                      <a:pPr algn="l" fontAlgn="b"/>
                      <a:endParaRPr lang="en-US" sz="1200" b="0" i="0" u="none" strike="noStrike" dirty="0">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endParaRPr lang="en-US" sz="1200" b="0" i="0" u="none" strike="noStrike">
                        <a:solidFill>
                          <a:srgbClr val="000000"/>
                        </a:solidFill>
                        <a:effectLst/>
                        <a:latin typeface="Calibri" charset="0"/>
                      </a:endParaRPr>
                    </a:p>
                  </a:txBody>
                  <a:tcPr marL="12700" marR="12700" marT="127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solidFill>
                      <a:schemeClr val="tx1"/>
                    </a:solidFill>
                  </a:tcPr>
                </a:tc>
              </a:tr>
              <a:tr h="21465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solidFill>
                      <a:schemeClr val="tx1"/>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r>
              <a:tr h="214659">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14659">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a:effectLst/>
                        </a:rPr>
                        <a:t> </a:t>
                      </a:r>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charset="0"/>
                      </a:endParaRPr>
                    </a:p>
                  </a:txBody>
                  <a:tcPr marL="12700" marR="12700" marT="12700" marB="0" anchor="b">
                    <a:noFill/>
                  </a:tcPr>
                </a:tc>
              </a:tr>
              <a:tr h="214659">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noFill/>
                  </a:tcPr>
                </a:tc>
              </a:tr>
            </a:tbl>
          </a:graphicData>
        </a:graphic>
      </p:graphicFrame>
    </p:spTree>
    <p:extLst>
      <p:ext uri="{BB962C8B-B14F-4D97-AF65-F5344CB8AC3E}">
        <p14:creationId xmlns:p14="http://schemas.microsoft.com/office/powerpoint/2010/main" val="866715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8ADC134-4F5B-E643-8BB7-09951530C7DF}" vid="{E3C345C5-9847-C548-8BA3-751ABCFE7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Template>
  <TotalTime>2682</TotalTime>
  <Words>1434</Words>
  <Application>Microsoft Macintosh PowerPoint</Application>
  <PresentationFormat>On-screen Show (4:3)</PresentationFormat>
  <Paragraphs>511</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Geneva</vt:lpstr>
      <vt:lpstr>Helvetica</vt:lpstr>
      <vt:lpstr>ＭＳ Ｐゴシック</vt:lpstr>
      <vt:lpstr>Fermilab_PPT_090815</vt:lpstr>
      <vt:lpstr>PowerPoint Presentation</vt:lpstr>
      <vt:lpstr>Fermilab Test Beam Facility </vt:lpstr>
      <vt:lpstr>Facility Layout</vt:lpstr>
      <vt:lpstr>Beam Instrumentation Layout – MTest  </vt:lpstr>
      <vt:lpstr>Beam Details and Infrastructure</vt:lpstr>
      <vt:lpstr>FY17 Summary</vt:lpstr>
      <vt:lpstr>Planned FY18 running - MTest</vt:lpstr>
      <vt:lpstr>FY18 Current Schedule – MTest  </vt:lpstr>
      <vt:lpstr>FY18 Current Schedule – MTest </vt:lpstr>
      <vt:lpstr>FY18 Current Schedule - MTest</vt:lpstr>
      <vt:lpstr>Planned FY18 Running – MCenter </vt:lpstr>
      <vt:lpstr>Overall Impacts of Reduced Running </vt:lpstr>
      <vt:lpstr>Impacts on ATLAS Pixels – Kazunori Hanagaki</vt:lpstr>
      <vt:lpstr>ATLAS Pixel Detector (RD53A) – Jessica Metcalfe</vt:lpstr>
      <vt:lpstr>Impacts on sPHENIX – John Haggerty/ Eric Mannel</vt:lpstr>
      <vt:lpstr>Impacts on CMS HGCal – Jim Freeman and Roger Rusack  </vt:lpstr>
      <vt:lpstr>Impact on CMS Pixels and Outer Tracker – Lorenzo Uplegger</vt:lpstr>
      <vt:lpstr>Impact on NOvA Test Beam: Alex Sousa</vt:lpstr>
      <vt:lpstr>Impact on Gaseous TPC: Jennifer Raaf </vt:lpstr>
      <vt:lpstr>Summary</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Kathleen Rominsky</dc:creator>
  <cp:lastModifiedBy>Mandy Kathleen Rominsky</cp:lastModifiedBy>
  <cp:revision>32</cp:revision>
  <cp:lastPrinted>2017-06-29T16:49:31Z</cp:lastPrinted>
  <dcterms:created xsi:type="dcterms:W3CDTF">2017-06-28T19:15:20Z</dcterms:created>
  <dcterms:modified xsi:type="dcterms:W3CDTF">2017-07-03T22:13:03Z</dcterms:modified>
</cp:coreProperties>
</file>