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54"/>
  </p:notesMasterIdLst>
  <p:sldIdLst>
    <p:sldId id="256" r:id="rId2"/>
    <p:sldId id="582" r:id="rId3"/>
    <p:sldId id="376" r:id="rId4"/>
    <p:sldId id="544" r:id="rId5"/>
    <p:sldId id="585" r:id="rId6"/>
    <p:sldId id="545" r:id="rId7"/>
    <p:sldId id="546" r:id="rId8"/>
    <p:sldId id="547" r:id="rId9"/>
    <p:sldId id="548" r:id="rId10"/>
    <p:sldId id="549" r:id="rId11"/>
    <p:sldId id="444" r:id="rId12"/>
    <p:sldId id="445" r:id="rId13"/>
    <p:sldId id="499" r:id="rId14"/>
    <p:sldId id="481" r:id="rId15"/>
    <p:sldId id="490" r:id="rId16"/>
    <p:sldId id="550" r:id="rId17"/>
    <p:sldId id="511" r:id="rId18"/>
    <p:sldId id="512" r:id="rId19"/>
    <p:sldId id="513" r:id="rId20"/>
    <p:sldId id="514" r:id="rId21"/>
    <p:sldId id="515" r:id="rId22"/>
    <p:sldId id="516" r:id="rId23"/>
    <p:sldId id="517" r:id="rId24"/>
    <p:sldId id="518" r:id="rId25"/>
    <p:sldId id="519" r:id="rId26"/>
    <p:sldId id="520" r:id="rId27"/>
    <p:sldId id="524" r:id="rId28"/>
    <p:sldId id="525" r:id="rId29"/>
    <p:sldId id="526" r:id="rId30"/>
    <p:sldId id="527" r:id="rId31"/>
    <p:sldId id="528" r:id="rId32"/>
    <p:sldId id="551" r:id="rId33"/>
    <p:sldId id="552" r:id="rId34"/>
    <p:sldId id="554" r:id="rId35"/>
    <p:sldId id="553" r:id="rId36"/>
    <p:sldId id="586" r:id="rId37"/>
    <p:sldId id="579" r:id="rId38"/>
    <p:sldId id="555" r:id="rId39"/>
    <p:sldId id="556" r:id="rId40"/>
    <p:sldId id="557" r:id="rId41"/>
    <p:sldId id="558" r:id="rId42"/>
    <p:sldId id="559" r:id="rId43"/>
    <p:sldId id="560" r:id="rId44"/>
    <p:sldId id="561" r:id="rId45"/>
    <p:sldId id="562" r:id="rId46"/>
    <p:sldId id="563" r:id="rId47"/>
    <p:sldId id="564" r:id="rId48"/>
    <p:sldId id="581" r:id="rId49"/>
    <p:sldId id="578" r:id="rId50"/>
    <p:sldId id="535" r:id="rId51"/>
    <p:sldId id="538" r:id="rId52"/>
    <p:sldId id="497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56" autoAdjust="0"/>
    <p:restoredTop sz="95502" autoAdjust="0"/>
  </p:normalViewPr>
  <p:slideViewPr>
    <p:cSldViewPr>
      <p:cViewPr>
        <p:scale>
          <a:sx n="75" d="100"/>
          <a:sy n="75" d="100"/>
        </p:scale>
        <p:origin x="-440" y="-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076ADC-4AA6-DE4D-B03F-CDD3D04657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29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Power spectrum analyses measure the </a:t>
            </a:r>
            <a:r>
              <a:rPr lang="en-US" sz="1200" dirty="0" err="1" smtClean="0"/>
              <a:t>rms</a:t>
            </a:r>
            <a:r>
              <a:rPr lang="en-US" sz="1200" dirty="0" smtClean="0"/>
              <a:t> amplitude of structure as a function of Fourier </a:t>
            </a:r>
            <a:r>
              <a:rPr lang="en-US" sz="1200" dirty="0" err="1" smtClean="0"/>
              <a:t>wavenumber</a:t>
            </a:r>
            <a:r>
              <a:rPr lang="en-US" sz="120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76ADC-4AA6-DE4D-B03F-CDD3D046577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174CFB-01F2-D847-872E-17D848C2325E}" type="slidenum">
              <a:rPr lang="en-US"/>
              <a:pPr/>
              <a:t>13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54750-359A-E04D-B359-3F9FEE34519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100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4101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4102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3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4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5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6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7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8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9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110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1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3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5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6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7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8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9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0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1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1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2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3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4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5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6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7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8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150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4151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2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3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4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5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6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15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8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9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6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A40E05F-15B7-B647-A052-44432E4299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C67ADBA-3018-BA47-AB09-BE6E3219EF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18625C2-D1D2-8245-BC2E-788A4EBE95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4EB1462C-FEB4-2A4E-AB11-C17382C631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81BCDB65-1E29-304D-86AE-44AA7639A7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852068AE-B390-E94E-8F10-73572EC5F5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2FAC19A3-7179-8C45-9726-91DAA565AA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088BD50D-9C5D-CB42-87D1-D3D325AEAE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0FB2919-39D4-4F4D-8D44-5717FA2B60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E2061EE-7A37-7641-98C9-689C89674B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E2F9618-D6F0-A743-AE0A-4FE1AEAE94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13B94A-5E80-FE4B-A5AE-C7CDC3A7E3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3C60270-8E66-D540-9400-0E3DAA8433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D642593-4461-7346-954A-ADC2F7042F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189980B-BF17-1747-A87D-A2DAD2170B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C9B223C-2318-1748-A966-0F9F46A4A1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307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07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3077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8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9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0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1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2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3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4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126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133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134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5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6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7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123FBCF1-F8F9-6C42-B6CF-68A1FD80B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-65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-65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-65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microsoft.com/office/2007/relationships/media" Target="file://localhost/Users/eisenste/Work/movies/anim.gif" TargetMode="External"/><Relationship Id="rId2" Type="http://schemas.openxmlformats.org/officeDocument/2006/relationships/video" Target="file://localhost/Users/eisenste/Work/movies/anim.gi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rseus-3x3.jpg"/>
          <p:cNvPicPr>
            <a:picLocks noChangeAspect="1"/>
          </p:cNvPicPr>
          <p:nvPr/>
        </p:nvPicPr>
        <p:blipFill>
          <a:blip r:embed="rId2"/>
          <a:srcRect r="9167"/>
          <a:stretch>
            <a:fillRect/>
          </a:stretch>
        </p:blipFill>
        <p:spPr>
          <a:xfrm>
            <a:off x="-64472" y="-381000"/>
            <a:ext cx="9208472" cy="7239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905000"/>
          </a:xfrm>
        </p:spPr>
        <p:txBody>
          <a:bodyPr/>
          <a:lstStyle/>
          <a:p>
            <a:r>
              <a:rPr lang="en-US" dirty="0" smtClean="0"/>
              <a:t>Neutrinos and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Large-Scale Structure</a:t>
            </a:r>
            <a:endParaRPr lang="en-US" sz="6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1752600"/>
          </a:xfrm>
        </p:spPr>
        <p:txBody>
          <a:bodyPr/>
          <a:lstStyle/>
          <a:p>
            <a:r>
              <a:rPr lang="en-US" dirty="0"/>
              <a:t>Daniel Eisenstein</a:t>
            </a:r>
            <a:endParaRPr lang="en-US" dirty="0" smtClean="0"/>
          </a:p>
          <a:p>
            <a:r>
              <a:rPr lang="en-US" sz="2800" dirty="0" smtClean="0"/>
              <a:t>Harvard University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53148" y="6305490"/>
            <a:ext cx="17384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+mn-lt"/>
              </a:rPr>
              <a:t>Image: SDSS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3) Baryon Acoustic Oscillations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65275"/>
            <a:ext cx="4038600" cy="4530725"/>
          </a:xfrm>
        </p:spPr>
        <p:txBody>
          <a:bodyPr/>
          <a:lstStyle/>
          <a:p>
            <a:r>
              <a:rPr lang="en-US" dirty="0" smtClean="0"/>
              <a:t>Sound waves in the early Universe produce a signature in the clustering of galaxies of calculable physical size.</a:t>
            </a:r>
          </a:p>
          <a:p>
            <a:pPr lvl="1"/>
            <a:r>
              <a:rPr lang="en-US" dirty="0" smtClean="0"/>
              <a:t>Depends on the Hubble expansion at z&gt;1000, and hence on the radiation density.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565275"/>
            <a:ext cx="4267200" cy="4530725"/>
          </a:xfrm>
        </p:spPr>
        <p:txBody>
          <a:bodyPr/>
          <a:lstStyle/>
          <a:p>
            <a:r>
              <a:rPr lang="en-US" dirty="0"/>
              <a:t>We </a:t>
            </a:r>
            <a:r>
              <a:rPr lang="en-US" dirty="0" smtClean="0"/>
              <a:t>measure the signature in galaxy samples </a:t>
            </a:r>
            <a:r>
              <a:rPr lang="en-US" dirty="0"/>
              <a:t>to infer the distance to a given redshift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Comparing that distance scale to the one measured through local techniques can allow us to infer the radiation density.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12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Sound Waves in the Early Universe</a:t>
            </a: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9238" y="1587500"/>
            <a:ext cx="4156075" cy="2327275"/>
          </a:xfrm>
        </p:spPr>
        <p:txBody>
          <a:bodyPr/>
          <a:lstStyle/>
          <a:p>
            <a:pPr marL="233363" indent="-233363">
              <a:buFontTx/>
              <a:buNone/>
            </a:pPr>
            <a:r>
              <a:rPr lang="en-US" sz="2400"/>
              <a:t>  Before recombination:</a:t>
            </a:r>
          </a:p>
          <a:p>
            <a:pPr marL="633413" lvl="1"/>
            <a:r>
              <a:rPr lang="en-US" sz="2000"/>
              <a:t>Universe is ionized. </a:t>
            </a:r>
          </a:p>
          <a:p>
            <a:pPr marL="633413" lvl="1"/>
            <a:r>
              <a:rPr lang="en-US" sz="2000"/>
              <a:t>Photons provide enormous pressure and restoring force.  </a:t>
            </a:r>
          </a:p>
          <a:p>
            <a:pPr marL="633413" lvl="1"/>
            <a:r>
              <a:rPr lang="en-US" sz="2000"/>
              <a:t>Perturbations oscillate as acoustic waves.</a:t>
            </a:r>
          </a:p>
        </p:txBody>
      </p:sp>
      <p:sp>
        <p:nvSpPr>
          <p:cNvPr id="18455" name="Rectangle 23"/>
          <p:cNvSpPr>
            <a:spLocks noGrp="1" noChangeArrowheads="1"/>
          </p:cNvSpPr>
          <p:nvPr>
            <p:ph type="body" sz="half" idx="2"/>
          </p:nvPr>
        </p:nvSpPr>
        <p:spPr>
          <a:xfrm>
            <a:off x="4546600" y="1600200"/>
            <a:ext cx="4038600" cy="2327275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/>
              <a:t>  After recombination:</a:t>
            </a:r>
          </a:p>
          <a:p>
            <a:pPr lvl="1"/>
            <a:r>
              <a:rPr lang="en-US" sz="2000" dirty="0"/>
              <a:t>Universe is neutral.</a:t>
            </a:r>
          </a:p>
          <a:p>
            <a:pPr lvl="1"/>
            <a:r>
              <a:rPr lang="en-US" sz="2000" dirty="0"/>
              <a:t>Photons can travel freely past the baryons.</a:t>
            </a:r>
          </a:p>
          <a:p>
            <a:pPr lvl="1"/>
            <a:r>
              <a:rPr lang="en-US" sz="2000" dirty="0" smtClean="0"/>
              <a:t>Perturbations grow by gravitational instability.</a:t>
            </a:r>
            <a:endParaRPr lang="en-US" sz="2000" dirty="0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190500" y="3883025"/>
            <a:ext cx="8940800" cy="2813050"/>
            <a:chOff x="120" y="2548"/>
            <a:chExt cx="5632" cy="1772"/>
          </a:xfrm>
        </p:grpSpPr>
        <p:sp>
          <p:nvSpPr>
            <p:cNvPr id="18464" name="Freeform 32"/>
            <p:cNvSpPr>
              <a:spLocks/>
            </p:cNvSpPr>
            <p:nvPr/>
          </p:nvSpPr>
          <p:spPr bwMode="auto">
            <a:xfrm>
              <a:off x="413" y="2640"/>
              <a:ext cx="1896" cy="13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000" y="0"/>
                </a:cxn>
                <a:cxn ang="0">
                  <a:pos x="10000" y="10000"/>
                </a:cxn>
                <a:cxn ang="0">
                  <a:pos x="0" y="10000"/>
                </a:cxn>
                <a:cxn ang="0">
                  <a:pos x="0" y="0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D80A00"/>
            </a:solidFill>
            <a:ln w="25400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5" name="Freeform 33"/>
            <p:cNvSpPr>
              <a:spLocks/>
            </p:cNvSpPr>
            <p:nvPr/>
          </p:nvSpPr>
          <p:spPr bwMode="auto">
            <a:xfrm>
              <a:off x="3421" y="2640"/>
              <a:ext cx="1896" cy="13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000" y="0"/>
                </a:cxn>
                <a:cxn ang="0">
                  <a:pos x="10000" y="10000"/>
                </a:cxn>
                <a:cxn ang="0">
                  <a:pos x="0" y="10000"/>
                </a:cxn>
                <a:cxn ang="0">
                  <a:pos x="0" y="0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2AF00"/>
            </a:solidFill>
            <a:ln w="25400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6" name="Freeform 34"/>
            <p:cNvSpPr>
              <a:spLocks/>
            </p:cNvSpPr>
            <p:nvPr/>
          </p:nvSpPr>
          <p:spPr bwMode="auto">
            <a:xfrm>
              <a:off x="2293" y="2640"/>
              <a:ext cx="1192" cy="13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000" y="0"/>
                </a:cxn>
                <a:cxn ang="0">
                  <a:pos x="10000" y="10000"/>
                </a:cxn>
                <a:cxn ang="0">
                  <a:pos x="0" y="10000"/>
                </a:cxn>
                <a:cxn ang="0">
                  <a:pos x="0" y="0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2AF00"/>
                </a:gs>
                <a:gs pos="100000">
                  <a:srgbClr val="D80A00"/>
                </a:gs>
              </a:gsLst>
              <a:lin ang="10800000" scaled="1"/>
            </a:gradFill>
            <a:ln w="25400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7" name="Text Box 35"/>
            <p:cNvSpPr txBox="1">
              <a:spLocks noChangeArrowheads="1"/>
            </p:cNvSpPr>
            <p:nvPr/>
          </p:nvSpPr>
          <p:spPr bwMode="auto">
            <a:xfrm rot="16200000">
              <a:off x="-338" y="3006"/>
              <a:ext cx="1224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tabLst>
                  <a:tab pos="838200" algn="l"/>
                </a:tabLst>
              </a:pPr>
              <a:r>
                <a:rPr lang="en-US" sz="3200">
                  <a:latin typeface="Gill Sans" pitchFamily="-65" charset="0"/>
                </a:rPr>
                <a:t>Big Bang</a:t>
              </a:r>
            </a:p>
          </p:txBody>
        </p:sp>
        <p:sp>
          <p:nvSpPr>
            <p:cNvPr id="18468" name="Text Box 36"/>
            <p:cNvSpPr txBox="1">
              <a:spLocks noChangeArrowheads="1"/>
            </p:cNvSpPr>
            <p:nvPr/>
          </p:nvSpPr>
          <p:spPr bwMode="auto">
            <a:xfrm rot="5400000">
              <a:off x="4987" y="3149"/>
              <a:ext cx="1224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tabLst>
                  <a:tab pos="838200" algn="l"/>
                </a:tabLst>
              </a:pPr>
              <a:r>
                <a:rPr lang="en-US" sz="3200">
                  <a:latin typeface="Gill Sans" pitchFamily="-65" charset="0"/>
                </a:rPr>
                <a:t>Today</a:t>
              </a:r>
            </a:p>
          </p:txBody>
        </p:sp>
        <p:sp>
          <p:nvSpPr>
            <p:cNvPr id="18469" name="Text Box 37"/>
            <p:cNvSpPr txBox="1">
              <a:spLocks noChangeArrowheads="1"/>
            </p:cNvSpPr>
            <p:nvPr/>
          </p:nvSpPr>
          <p:spPr bwMode="auto">
            <a:xfrm>
              <a:off x="2289" y="2964"/>
              <a:ext cx="1191" cy="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tabLst>
                  <a:tab pos="838200" algn="l"/>
                </a:tabLst>
              </a:pPr>
              <a:r>
                <a:rPr lang="en-US">
                  <a:latin typeface="Gill Sans" pitchFamily="-65" charset="0"/>
                </a:rPr>
                <a:t>Recombination</a:t>
              </a:r>
            </a:p>
            <a:p>
              <a:pPr algn="ctr" eaLnBrk="1" hangingPunct="1">
                <a:tabLst>
                  <a:tab pos="838200" algn="l"/>
                </a:tabLst>
              </a:pPr>
              <a:r>
                <a:rPr lang="en-US">
                  <a:latin typeface="Gill Sans" pitchFamily="-65" charset="0"/>
                </a:rPr>
                <a:t>z ~ 1000</a:t>
              </a:r>
            </a:p>
            <a:p>
              <a:pPr algn="ctr" eaLnBrk="1" hangingPunct="1">
                <a:tabLst>
                  <a:tab pos="838200" algn="l"/>
                </a:tabLst>
              </a:pPr>
              <a:r>
                <a:rPr lang="en-US">
                  <a:latin typeface="Gill Sans" pitchFamily="-65" charset="0"/>
                </a:rPr>
                <a:t>~400,000 years</a:t>
              </a:r>
            </a:p>
          </p:txBody>
        </p:sp>
        <p:sp>
          <p:nvSpPr>
            <p:cNvPr id="18470" name="Text Box 38"/>
            <p:cNvSpPr txBox="1">
              <a:spLocks noChangeArrowheads="1"/>
            </p:cNvSpPr>
            <p:nvPr/>
          </p:nvSpPr>
          <p:spPr bwMode="auto">
            <a:xfrm>
              <a:off x="982" y="3100"/>
              <a:ext cx="750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tabLst>
                  <a:tab pos="838200" algn="l"/>
                </a:tabLst>
              </a:pPr>
              <a:r>
                <a:rPr lang="en-US" sz="3200">
                  <a:latin typeface="Gill Sans" pitchFamily="-65" charset="0"/>
                </a:rPr>
                <a:t>Ionized</a:t>
              </a:r>
            </a:p>
          </p:txBody>
        </p:sp>
        <p:sp>
          <p:nvSpPr>
            <p:cNvPr id="18471" name="Text Box 39"/>
            <p:cNvSpPr txBox="1">
              <a:spLocks noChangeArrowheads="1"/>
            </p:cNvSpPr>
            <p:nvPr/>
          </p:nvSpPr>
          <p:spPr bwMode="auto">
            <a:xfrm>
              <a:off x="3964" y="3092"/>
              <a:ext cx="802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tabLst>
                  <a:tab pos="838200" algn="l"/>
                </a:tabLst>
              </a:pPr>
              <a:r>
                <a:rPr lang="en-US" sz="3200">
                  <a:latin typeface="Gill Sans" pitchFamily="-65" charset="0"/>
                </a:rPr>
                <a:t>Neutral</a:t>
              </a:r>
            </a:p>
          </p:txBody>
        </p:sp>
        <p:grpSp>
          <p:nvGrpSpPr>
            <p:cNvPr id="3" name="Group 40"/>
            <p:cNvGrpSpPr>
              <a:grpSpLocks/>
            </p:cNvGrpSpPr>
            <p:nvPr/>
          </p:nvGrpSpPr>
          <p:grpSpPr bwMode="auto">
            <a:xfrm>
              <a:off x="4949" y="2736"/>
              <a:ext cx="240" cy="240"/>
              <a:chOff x="4788" y="966"/>
              <a:chExt cx="240" cy="240"/>
            </a:xfrm>
          </p:grpSpPr>
          <p:sp>
            <p:nvSpPr>
              <p:cNvPr id="18473" name="Line 41"/>
              <p:cNvSpPr>
                <a:spLocks noChangeShapeType="1"/>
              </p:cNvSpPr>
              <p:nvPr/>
            </p:nvSpPr>
            <p:spPr bwMode="auto">
              <a:xfrm>
                <a:off x="3556" y="1086"/>
                <a:ext cx="1239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4" name="Freeform 42"/>
              <p:cNvSpPr>
                <a:spLocks/>
              </p:cNvSpPr>
              <p:nvPr/>
            </p:nvSpPr>
            <p:spPr bwMode="auto">
              <a:xfrm rot="5399999">
                <a:off x="4788" y="966"/>
                <a:ext cx="240" cy="240"/>
              </a:xfrm>
              <a:custGeom>
                <a:avLst/>
                <a:gdLst/>
                <a:ahLst/>
                <a:cxnLst>
                  <a:cxn ang="0">
                    <a:pos x="0" y="10000"/>
                  </a:cxn>
                  <a:cxn ang="0">
                    <a:pos x="10000" y="10000"/>
                  </a:cxn>
                  <a:cxn ang="0">
                    <a:pos x="5000" y="0"/>
                  </a:cxn>
                  <a:cxn ang="0">
                    <a:pos x="0" y="10000"/>
                  </a:cxn>
                </a:cxnLst>
                <a:rect l="0" t="0" r="r" b="b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43"/>
            <p:cNvGrpSpPr>
              <a:grpSpLocks/>
            </p:cNvGrpSpPr>
            <p:nvPr/>
          </p:nvGrpSpPr>
          <p:grpSpPr bwMode="auto">
            <a:xfrm>
              <a:off x="4949" y="3616"/>
              <a:ext cx="240" cy="240"/>
              <a:chOff x="4788" y="1736"/>
              <a:chExt cx="240" cy="240"/>
            </a:xfrm>
          </p:grpSpPr>
          <p:sp>
            <p:nvSpPr>
              <p:cNvPr id="18476" name="Line 44"/>
              <p:cNvSpPr>
                <a:spLocks noChangeShapeType="1"/>
              </p:cNvSpPr>
              <p:nvPr/>
            </p:nvSpPr>
            <p:spPr bwMode="auto">
              <a:xfrm>
                <a:off x="3556" y="1856"/>
                <a:ext cx="1239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7" name="Freeform 45"/>
              <p:cNvSpPr>
                <a:spLocks/>
              </p:cNvSpPr>
              <p:nvPr/>
            </p:nvSpPr>
            <p:spPr bwMode="auto">
              <a:xfrm rot="5399999">
                <a:off x="4788" y="1736"/>
                <a:ext cx="240" cy="240"/>
              </a:xfrm>
              <a:custGeom>
                <a:avLst/>
                <a:gdLst/>
                <a:ahLst/>
                <a:cxnLst>
                  <a:cxn ang="0">
                    <a:pos x="0" y="10000"/>
                  </a:cxn>
                  <a:cxn ang="0">
                    <a:pos x="10000" y="10000"/>
                  </a:cxn>
                  <a:cxn ang="0">
                    <a:pos x="5000" y="0"/>
                  </a:cxn>
                  <a:cxn ang="0">
                    <a:pos x="0" y="10000"/>
                  </a:cxn>
                </a:cxnLst>
                <a:rect l="0" t="0" r="r" b="b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46"/>
            <p:cNvGrpSpPr>
              <a:grpSpLocks/>
            </p:cNvGrpSpPr>
            <p:nvPr/>
          </p:nvGrpSpPr>
          <p:grpSpPr bwMode="auto">
            <a:xfrm>
              <a:off x="4093" y="4080"/>
              <a:ext cx="240" cy="240"/>
              <a:chOff x="4039" y="2142"/>
              <a:chExt cx="240" cy="240"/>
            </a:xfrm>
          </p:grpSpPr>
          <p:sp>
            <p:nvSpPr>
              <p:cNvPr id="18479" name="Line 47"/>
              <p:cNvSpPr>
                <a:spLocks noChangeShapeType="1"/>
              </p:cNvSpPr>
              <p:nvPr/>
            </p:nvSpPr>
            <p:spPr bwMode="auto">
              <a:xfrm>
                <a:off x="2807" y="2262"/>
                <a:ext cx="1239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0" name="Freeform 48"/>
              <p:cNvSpPr>
                <a:spLocks/>
              </p:cNvSpPr>
              <p:nvPr/>
            </p:nvSpPr>
            <p:spPr bwMode="auto">
              <a:xfrm rot="5400000">
                <a:off x="4039" y="2142"/>
                <a:ext cx="240" cy="240"/>
              </a:xfrm>
              <a:custGeom>
                <a:avLst/>
                <a:gdLst/>
                <a:ahLst/>
                <a:cxnLst>
                  <a:cxn ang="0">
                    <a:pos x="0" y="10000"/>
                  </a:cxn>
                  <a:cxn ang="0">
                    <a:pos x="10000" y="10000"/>
                  </a:cxn>
                  <a:cxn ang="0">
                    <a:pos x="5000" y="0"/>
                  </a:cxn>
                  <a:cxn ang="0">
                    <a:pos x="0" y="10000"/>
                  </a:cxn>
                </a:cxnLst>
                <a:rect l="0" t="0" r="r" b="b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49"/>
            <p:cNvGrpSpPr>
              <a:grpSpLocks/>
            </p:cNvGrpSpPr>
            <p:nvPr/>
          </p:nvGrpSpPr>
          <p:grpSpPr bwMode="auto">
            <a:xfrm rot="17580000">
              <a:off x="1507" y="2770"/>
              <a:ext cx="349" cy="160"/>
              <a:chOff x="-438" y="1981"/>
              <a:chExt cx="349" cy="160"/>
            </a:xfrm>
          </p:grpSpPr>
          <p:sp>
            <p:nvSpPr>
              <p:cNvPr id="18482" name="Line 50"/>
              <p:cNvSpPr>
                <a:spLocks noChangeShapeType="1"/>
              </p:cNvSpPr>
              <p:nvPr/>
            </p:nvSpPr>
            <p:spPr bwMode="auto">
              <a:xfrm rot="14820000" flipH="1">
                <a:off x="-380" y="1956"/>
                <a:ext cx="101" cy="21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3" name="Freeform 51"/>
              <p:cNvSpPr>
                <a:spLocks/>
              </p:cNvSpPr>
              <p:nvPr/>
            </p:nvSpPr>
            <p:spPr bwMode="auto">
              <a:xfrm rot="-16200000">
                <a:off x="-249" y="1981"/>
                <a:ext cx="160" cy="160"/>
              </a:xfrm>
              <a:custGeom>
                <a:avLst/>
                <a:gdLst/>
                <a:ahLst/>
                <a:cxnLst>
                  <a:cxn ang="0">
                    <a:pos x="0" y="10000"/>
                  </a:cxn>
                  <a:cxn ang="0">
                    <a:pos x="10000" y="10000"/>
                  </a:cxn>
                  <a:cxn ang="0">
                    <a:pos x="5000" y="0"/>
                  </a:cxn>
                  <a:cxn ang="0">
                    <a:pos x="0" y="10000"/>
                  </a:cxn>
                </a:cxnLst>
                <a:rect l="0" t="0" r="r" b="b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52"/>
            <p:cNvGrpSpPr>
              <a:grpSpLocks/>
            </p:cNvGrpSpPr>
            <p:nvPr/>
          </p:nvGrpSpPr>
          <p:grpSpPr bwMode="auto">
            <a:xfrm rot="9119999">
              <a:off x="1021" y="2770"/>
              <a:ext cx="347" cy="160"/>
              <a:chOff x="-841" y="-1644"/>
              <a:chExt cx="348" cy="160"/>
            </a:xfrm>
          </p:grpSpPr>
          <p:sp>
            <p:nvSpPr>
              <p:cNvPr id="18485" name="Line 53"/>
              <p:cNvSpPr>
                <a:spLocks noChangeShapeType="1"/>
              </p:cNvSpPr>
              <p:nvPr/>
            </p:nvSpPr>
            <p:spPr bwMode="auto">
              <a:xfrm rot="12480001" flipH="1">
                <a:off x="-841" y="-1613"/>
                <a:ext cx="215" cy="106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6" name="Freeform 54"/>
              <p:cNvSpPr>
                <a:spLocks/>
              </p:cNvSpPr>
              <p:nvPr/>
            </p:nvSpPr>
            <p:spPr bwMode="auto">
              <a:xfrm rot="5400005">
                <a:off x="-653" y="-1644"/>
                <a:ext cx="160" cy="160"/>
              </a:xfrm>
              <a:custGeom>
                <a:avLst/>
                <a:gdLst/>
                <a:ahLst/>
                <a:cxnLst>
                  <a:cxn ang="0">
                    <a:pos x="0" y="10000"/>
                  </a:cxn>
                  <a:cxn ang="0">
                    <a:pos x="10000" y="10000"/>
                  </a:cxn>
                  <a:cxn ang="0">
                    <a:pos x="5000" y="0"/>
                  </a:cxn>
                  <a:cxn ang="0">
                    <a:pos x="0" y="10000"/>
                  </a:cxn>
                </a:cxnLst>
                <a:rect l="0" t="0" r="r" b="b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55"/>
            <p:cNvGrpSpPr>
              <a:grpSpLocks/>
            </p:cNvGrpSpPr>
            <p:nvPr/>
          </p:nvGrpSpPr>
          <p:grpSpPr bwMode="auto">
            <a:xfrm rot="1439996">
              <a:off x="631" y="2785"/>
              <a:ext cx="349" cy="160"/>
              <a:chOff x="1206" y="499"/>
              <a:chExt cx="349" cy="160"/>
            </a:xfrm>
          </p:grpSpPr>
          <p:sp>
            <p:nvSpPr>
              <p:cNvPr id="18488" name="Line 56"/>
              <p:cNvSpPr>
                <a:spLocks noChangeShapeType="1"/>
              </p:cNvSpPr>
              <p:nvPr/>
            </p:nvSpPr>
            <p:spPr bwMode="auto">
              <a:xfrm rot="-1439996">
                <a:off x="1206" y="530"/>
                <a:ext cx="216" cy="105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9" name="Freeform 57"/>
              <p:cNvSpPr>
                <a:spLocks/>
              </p:cNvSpPr>
              <p:nvPr/>
            </p:nvSpPr>
            <p:spPr bwMode="auto">
              <a:xfrm rot="5400003">
                <a:off x="1395" y="499"/>
                <a:ext cx="160" cy="160"/>
              </a:xfrm>
              <a:custGeom>
                <a:avLst/>
                <a:gdLst/>
                <a:ahLst/>
                <a:cxnLst>
                  <a:cxn ang="0">
                    <a:pos x="0" y="10000"/>
                  </a:cxn>
                  <a:cxn ang="0">
                    <a:pos x="10000" y="10000"/>
                  </a:cxn>
                  <a:cxn ang="0">
                    <a:pos x="5000" y="0"/>
                  </a:cxn>
                  <a:cxn ang="0">
                    <a:pos x="0" y="10000"/>
                  </a:cxn>
                </a:cxnLst>
                <a:rect l="0" t="0" r="r" b="b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58"/>
            <p:cNvGrpSpPr>
              <a:grpSpLocks/>
            </p:cNvGrpSpPr>
            <p:nvPr/>
          </p:nvGrpSpPr>
          <p:grpSpPr bwMode="auto">
            <a:xfrm rot="12779998">
              <a:off x="1502" y="3657"/>
              <a:ext cx="338" cy="160"/>
              <a:chOff x="-2625" y="-647"/>
              <a:chExt cx="338" cy="160"/>
            </a:xfrm>
          </p:grpSpPr>
          <p:sp>
            <p:nvSpPr>
              <p:cNvPr id="18491" name="Line 59"/>
              <p:cNvSpPr>
                <a:spLocks noChangeShapeType="1"/>
              </p:cNvSpPr>
              <p:nvPr/>
            </p:nvSpPr>
            <p:spPr bwMode="auto">
              <a:xfrm rot="-1979998">
                <a:off x="-2625" y="-632"/>
                <a:ext cx="196" cy="13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2" name="Freeform 60"/>
              <p:cNvSpPr>
                <a:spLocks/>
              </p:cNvSpPr>
              <p:nvPr/>
            </p:nvSpPr>
            <p:spPr bwMode="auto">
              <a:xfrm rot="5400005">
                <a:off x="-2447" y="-647"/>
                <a:ext cx="160" cy="160"/>
              </a:xfrm>
              <a:custGeom>
                <a:avLst/>
                <a:gdLst/>
                <a:ahLst/>
                <a:cxnLst>
                  <a:cxn ang="0">
                    <a:pos x="0" y="10000"/>
                  </a:cxn>
                  <a:cxn ang="0">
                    <a:pos x="10000" y="10000"/>
                  </a:cxn>
                  <a:cxn ang="0">
                    <a:pos x="5000" y="0"/>
                  </a:cxn>
                  <a:cxn ang="0">
                    <a:pos x="0" y="10000"/>
                  </a:cxn>
                </a:cxnLst>
                <a:rect l="0" t="0" r="r" b="b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61"/>
            <p:cNvGrpSpPr>
              <a:grpSpLocks/>
            </p:cNvGrpSpPr>
            <p:nvPr/>
          </p:nvGrpSpPr>
          <p:grpSpPr bwMode="auto">
            <a:xfrm rot="3480000">
              <a:off x="1040" y="3638"/>
              <a:ext cx="343" cy="160"/>
              <a:chOff x="2117" y="-263"/>
              <a:chExt cx="343" cy="160"/>
            </a:xfrm>
          </p:grpSpPr>
          <p:sp>
            <p:nvSpPr>
              <p:cNvPr id="18494" name="Line 62"/>
              <p:cNvSpPr>
                <a:spLocks noChangeShapeType="1"/>
              </p:cNvSpPr>
              <p:nvPr/>
            </p:nvSpPr>
            <p:spPr bwMode="auto">
              <a:xfrm rot="-3480000">
                <a:off x="2160" y="-283"/>
                <a:ext cx="121" cy="20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5" name="Freeform 63"/>
              <p:cNvSpPr>
                <a:spLocks/>
              </p:cNvSpPr>
              <p:nvPr/>
            </p:nvSpPr>
            <p:spPr bwMode="auto">
              <a:xfrm rot="5400000">
                <a:off x="2300" y="-263"/>
                <a:ext cx="160" cy="160"/>
              </a:xfrm>
              <a:custGeom>
                <a:avLst/>
                <a:gdLst/>
                <a:ahLst/>
                <a:cxnLst>
                  <a:cxn ang="0">
                    <a:pos x="0" y="10000"/>
                  </a:cxn>
                  <a:cxn ang="0">
                    <a:pos x="10000" y="10000"/>
                  </a:cxn>
                  <a:cxn ang="0">
                    <a:pos x="5000" y="0"/>
                  </a:cxn>
                  <a:cxn ang="0">
                    <a:pos x="0" y="10000"/>
                  </a:cxn>
                </a:cxnLst>
                <a:rect l="0" t="0" r="r" b="b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64"/>
            <p:cNvGrpSpPr>
              <a:grpSpLocks/>
            </p:cNvGrpSpPr>
            <p:nvPr/>
          </p:nvGrpSpPr>
          <p:grpSpPr bwMode="auto">
            <a:xfrm rot="18900000">
              <a:off x="649" y="3651"/>
              <a:ext cx="328" cy="166"/>
              <a:chOff x="-717" y="1941"/>
              <a:chExt cx="328" cy="166"/>
            </a:xfrm>
          </p:grpSpPr>
          <p:sp>
            <p:nvSpPr>
              <p:cNvPr id="18497" name="Line 65"/>
              <p:cNvSpPr>
                <a:spLocks noChangeShapeType="1"/>
              </p:cNvSpPr>
              <p:nvPr/>
            </p:nvSpPr>
            <p:spPr bwMode="auto">
              <a:xfrm rot="13500000" flipH="1">
                <a:off x="-717" y="1943"/>
                <a:ext cx="176" cy="164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8" name="Freeform 66"/>
              <p:cNvSpPr>
                <a:spLocks/>
              </p:cNvSpPr>
              <p:nvPr/>
            </p:nvSpPr>
            <p:spPr bwMode="auto">
              <a:xfrm rot="-16200000">
                <a:off x="-549" y="1941"/>
                <a:ext cx="160" cy="160"/>
              </a:xfrm>
              <a:custGeom>
                <a:avLst/>
                <a:gdLst/>
                <a:ahLst/>
                <a:cxnLst>
                  <a:cxn ang="0">
                    <a:pos x="0" y="10000"/>
                  </a:cxn>
                  <a:cxn ang="0">
                    <a:pos x="10000" y="10000"/>
                  </a:cxn>
                  <a:cxn ang="0">
                    <a:pos x="5000" y="0"/>
                  </a:cxn>
                  <a:cxn ang="0">
                    <a:pos x="0" y="10000"/>
                  </a:cxn>
                </a:cxnLst>
                <a:rect l="0" t="0" r="r" b="b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499" name="Text Box 67"/>
            <p:cNvSpPr txBox="1">
              <a:spLocks noChangeArrowheads="1"/>
            </p:cNvSpPr>
            <p:nvPr/>
          </p:nvSpPr>
          <p:spPr bwMode="auto">
            <a:xfrm>
              <a:off x="2148" y="3964"/>
              <a:ext cx="531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tabLst>
                  <a:tab pos="838200" algn="l"/>
                </a:tabLst>
              </a:pPr>
              <a:r>
                <a:rPr lang="en-US" sz="3200">
                  <a:latin typeface="Gill Sans" pitchFamily="-65" charset="0"/>
                </a:rPr>
                <a:t>Time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Waves</a:t>
            </a:r>
          </a:p>
        </p:txBody>
      </p:sp>
      <p:sp>
        <p:nvSpPr>
          <p:cNvPr id="97283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1560513"/>
            <a:ext cx="5121275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Each initial </a:t>
            </a:r>
            <a:r>
              <a:rPr lang="en-US" sz="2400" dirty="0" err="1"/>
              <a:t>overdensity</a:t>
            </a:r>
            <a:r>
              <a:rPr lang="en-US" sz="2400" dirty="0"/>
              <a:t> (in DM &amp; gas) is an overpressure that launches a spherical sound wave.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This wave travels outwards at </a:t>
            </a:r>
            <a:br>
              <a:rPr lang="en-US" sz="2400" dirty="0"/>
            </a:br>
            <a:r>
              <a:rPr lang="en-US" sz="2400" dirty="0"/>
              <a:t>57% of the speed of light.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Pressure-providing photons decouple at recombination.  CMB travels to us from these spheres.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Sound speed plummets.  Wave stalls at a radius of 150 </a:t>
            </a:r>
            <a:r>
              <a:rPr lang="en-US" sz="2400" dirty="0" err="1"/>
              <a:t>Mpc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2400" dirty="0" err="1"/>
              <a:t>Overdensity</a:t>
            </a:r>
            <a:r>
              <a:rPr lang="en-US" sz="2400" dirty="0"/>
              <a:t> in shell (gas) and in the original center (DM) both seed the formation of galaxies.  Preferred separation of 150 </a:t>
            </a:r>
            <a:r>
              <a:rPr lang="en-US" sz="2400" dirty="0" err="1"/>
              <a:t>Mpc</a:t>
            </a:r>
            <a:r>
              <a:rPr lang="en-US" sz="2400" dirty="0"/>
              <a:t>.</a:t>
            </a:r>
          </a:p>
        </p:txBody>
      </p:sp>
      <p:pic>
        <p:nvPicPr>
          <p:cNvPr id="97287" name="Picture 1031" descr="xi_cosm.eps.gif                                                0000A8E6data                           B768D7B4: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722938" y="4219575"/>
            <a:ext cx="3057525" cy="2295525"/>
          </a:xfrm>
          <a:ln/>
        </p:spPr>
      </p:pic>
      <p:pic>
        <p:nvPicPr>
          <p:cNvPr id="8" name="anim.gif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3169" y="1843860"/>
            <a:ext cx="3098948" cy="2298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r>
              <a:rPr lang="en-US" dirty="0"/>
              <a:t>A Standard Ruler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4475" y="1168407"/>
            <a:ext cx="8611658" cy="296333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The acoustic oscillation scale depends on the sound speed and the propagation time.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These depend on the matter-to-radiation ratio (</a:t>
            </a:r>
            <a:r>
              <a:rPr lang="en-US" sz="2000" i="1" dirty="0">
                <a:latin typeface="Symbol" pitchFamily="-65" charset="2"/>
              </a:rPr>
              <a:t>W</a:t>
            </a:r>
            <a:r>
              <a:rPr lang="en-US" sz="2000" i="1" baseline="-25000" dirty="0"/>
              <a:t>m</a:t>
            </a:r>
            <a:r>
              <a:rPr lang="en-US" sz="2000" i="1" dirty="0"/>
              <a:t>h</a:t>
            </a:r>
            <a:r>
              <a:rPr lang="en-US" sz="2000" baseline="30000" dirty="0"/>
              <a:t>2</a:t>
            </a:r>
            <a:r>
              <a:rPr lang="en-US" sz="2000" dirty="0"/>
              <a:t>) and the baryon-to-photon ratio (</a:t>
            </a:r>
            <a:r>
              <a:rPr lang="en-US" sz="2000" i="1" dirty="0">
                <a:latin typeface="Symbol" pitchFamily="-65" charset="2"/>
              </a:rPr>
              <a:t>W</a:t>
            </a:r>
            <a:r>
              <a:rPr lang="en-US" sz="2000" i="1" baseline="-25000" dirty="0"/>
              <a:t>b</a:t>
            </a:r>
            <a:r>
              <a:rPr lang="en-US" sz="2000" i="1" dirty="0"/>
              <a:t>h</a:t>
            </a:r>
            <a:r>
              <a:rPr lang="en-US" sz="2000" baseline="30000" dirty="0"/>
              <a:t>2</a:t>
            </a:r>
            <a:r>
              <a:rPr lang="en-US" sz="2000" dirty="0"/>
              <a:t>).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CMB anisotropies measure these and fix the oscillation scale</a:t>
            </a:r>
            <a:r>
              <a:rPr lang="en-US" sz="2400" dirty="0" smtClean="0"/>
              <a:t>.  Known to 0.4% from Planck </a:t>
            </a:r>
            <a:r>
              <a:rPr lang="en-US" sz="2400" dirty="0" smtClean="0"/>
              <a:t>data (with Neff = 3!).</a:t>
            </a: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When we see this pattern in the clustering data as an angular scale, we can infer the distance to the galaxies.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3065463" y="6148388"/>
            <a:ext cx="1608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876830" y="4106333"/>
            <a:ext cx="7439025" cy="249070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23610_BOSS_Illustration_v4.jpg"/>
          <p:cNvPicPr>
            <a:picLocks noChangeAspect="1"/>
          </p:cNvPicPr>
          <p:nvPr/>
        </p:nvPicPr>
        <p:blipFill>
          <a:blip r:embed="rId3"/>
          <a:srcRect t="-1581" b="10137"/>
          <a:stretch>
            <a:fillRect/>
          </a:stretch>
        </p:blipFill>
        <p:spPr>
          <a:xfrm>
            <a:off x="4027894" y="4106333"/>
            <a:ext cx="4287961" cy="2421715"/>
          </a:xfrm>
          <a:prstGeom prst="rect">
            <a:avLst/>
          </a:prstGeom>
        </p:spPr>
      </p:pic>
      <p:pic>
        <p:nvPicPr>
          <p:cNvPr id="20" name="Picture 8" descr="survey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980" y="4706719"/>
            <a:ext cx="1692275" cy="1555750"/>
          </a:xfrm>
          <a:prstGeom prst="rect">
            <a:avLst/>
          </a:prstGeom>
          <a:noFill/>
        </p:spPr>
      </p:pic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2173817" y="4951190"/>
            <a:ext cx="2922588" cy="116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2170643" y="4962873"/>
            <a:ext cx="4038422" cy="330754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2173818" y="4962306"/>
            <a:ext cx="4035246" cy="814521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>
            <a:off x="2173817" y="4962306"/>
            <a:ext cx="2737588" cy="81452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72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6" name="Content Placeholder 5" descr="sdss_pie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5839" b="-5839"/>
          <a:stretch>
            <a:fillRect/>
          </a:stretch>
        </p:blipFill>
        <p:spPr>
          <a:xfrm>
            <a:off x="3733800" y="914400"/>
            <a:ext cx="5299184" cy="594491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r>
              <a:rPr lang="en-US" dirty="0" smtClean="0"/>
              <a:t>Galaxy and Quasar Surveys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267200" cy="4683125"/>
          </a:xfrm>
        </p:spPr>
        <p:txBody>
          <a:bodyPr/>
          <a:lstStyle/>
          <a:p>
            <a:r>
              <a:rPr lang="en-US" sz="2400" dirty="0" smtClean="0"/>
              <a:t>The easiest way to map the density of the Universe at low </a:t>
            </a:r>
            <a:r>
              <a:rPr lang="en-US" sz="2400" dirty="0" err="1" smtClean="0"/>
              <a:t>redshift</a:t>
            </a:r>
            <a:r>
              <a:rPr lang="en-US" sz="2400" dirty="0" smtClean="0"/>
              <a:t> is with galaxy surveys.</a:t>
            </a:r>
          </a:p>
          <a:p>
            <a:r>
              <a:rPr lang="en-US" sz="2400" dirty="0" smtClean="0"/>
              <a:t>We make two-</a:t>
            </a:r>
            <a:r>
              <a:rPr lang="en-US" sz="2400" dirty="0" err="1" smtClean="0"/>
              <a:t>dimen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r>
              <a:rPr lang="en-US" sz="2400" dirty="0" smtClean="0"/>
              <a:t>maps with imaging</a:t>
            </a:r>
            <a:br>
              <a:rPr lang="en-US" sz="2400" dirty="0" smtClean="0"/>
            </a:br>
            <a:r>
              <a:rPr lang="en-US" sz="2400" dirty="0" smtClean="0"/>
              <a:t>and then add the </a:t>
            </a:r>
            <a:br>
              <a:rPr lang="en-US" sz="2400" dirty="0" smtClean="0"/>
            </a:br>
            <a:r>
              <a:rPr lang="en-US" sz="2400" dirty="0" smtClean="0"/>
              <a:t>third dimension with spectroscopy.</a:t>
            </a:r>
          </a:p>
          <a:p>
            <a:r>
              <a:rPr lang="en-US" sz="2400" dirty="0" smtClean="0"/>
              <a:t>Largest 3-d maps use about a million galaxies.</a:t>
            </a:r>
          </a:p>
          <a:p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407093" y="6019800"/>
            <a:ext cx="2622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rPr>
              <a:t>SDSS </a:t>
            </a:r>
            <a:r>
              <a:rPr lang="en-US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rPr>
              <a:t>redshift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rPr>
              <a:t> survey</a:t>
            </a:r>
            <a:b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rPr>
              <a:t>image credit: Blanton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-65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r>
              <a:rPr lang="en-US" dirty="0"/>
              <a:t>The Sloan Digital Sky Survey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371600"/>
            <a:ext cx="46101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The SDSS is the</a:t>
            </a:r>
            <a:r>
              <a:rPr lang="en-US" sz="2400" dirty="0" smtClean="0"/>
              <a:t> world’s largest </a:t>
            </a:r>
            <a:r>
              <a:rPr lang="en-US" sz="2400" dirty="0"/>
              <a:t>galaxy </a:t>
            </a:r>
            <a:r>
              <a:rPr lang="en-US" sz="2400" dirty="0" err="1"/>
              <a:t>redshift</a:t>
            </a:r>
            <a:r>
              <a:rPr lang="en-US" sz="2400" dirty="0"/>
              <a:t> </a:t>
            </a:r>
            <a:r>
              <a:rPr lang="en-US" sz="2400" dirty="0" smtClean="0"/>
              <a:t>survey. 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Took digital </a:t>
            </a:r>
            <a:r>
              <a:rPr lang="en-US" sz="2400" dirty="0"/>
              <a:t>pictures of one</a:t>
            </a:r>
            <a:r>
              <a:rPr lang="en-US" sz="2400" dirty="0" smtClean="0"/>
              <a:t> third of </a:t>
            </a:r>
            <a:r>
              <a:rPr lang="en-US" sz="2400" dirty="0"/>
              <a:t>the sky in 5 </a:t>
            </a:r>
            <a:r>
              <a:rPr lang="en-US" sz="2400" dirty="0" err="1"/>
              <a:t>bandpasses</a:t>
            </a:r>
            <a:r>
              <a:rPr lang="en-US" sz="2400" dirty="0"/>
              <a:t>.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Catalogued 500 million objects.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Then performed spectroscopy </a:t>
            </a:r>
            <a:r>
              <a:rPr lang="en-US" sz="2400" dirty="0"/>
              <a:t>of</a:t>
            </a:r>
            <a:r>
              <a:rPr lang="en-US" sz="2400" dirty="0" smtClean="0"/>
              <a:t> about </a:t>
            </a:r>
            <a:r>
              <a:rPr lang="en-US" sz="2400" dirty="0"/>
              <a:t>5</a:t>
            </a:r>
            <a:r>
              <a:rPr lang="en-US" sz="2400" dirty="0" smtClean="0"/>
              <a:t> </a:t>
            </a:r>
            <a:r>
              <a:rPr lang="en-US" sz="2400" dirty="0"/>
              <a:t>million objects, mostly galaxies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Project began in 1990, started taking data in </a:t>
            </a:r>
            <a:r>
              <a:rPr lang="en-US" sz="2400" dirty="0" smtClean="0"/>
              <a:t>1998. 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Completing SDSS-III </a:t>
            </a:r>
            <a:r>
              <a:rPr lang="en-US" sz="2400" dirty="0" smtClean="0"/>
              <a:t>in 2014!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62468" name="Picture 4" descr="sdss_tel_98_649.jpg                                            0004B8FFMacintosh HD                   BE0BFE01: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40984" y="1428775"/>
            <a:ext cx="3245816" cy="4057625"/>
          </a:xfr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black">
          <a:xfrm>
            <a:off x="266700" y="5715000"/>
            <a:ext cx="83439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-65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65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-65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9pPr>
          </a:lstStyle>
          <a:p>
            <a:r>
              <a:rPr lang="en-US" sz="2400" dirty="0"/>
              <a:t>Support from Sloan Foundation, </a:t>
            </a:r>
            <a:r>
              <a:rPr lang="en-US" sz="2400" dirty="0" smtClean="0"/>
              <a:t>DOE, NSF, </a:t>
            </a:r>
            <a:r>
              <a:rPr lang="en-US" sz="2400" dirty="0"/>
              <a:t>and over 50 </a:t>
            </a:r>
            <a:r>
              <a:rPr lang="en-US" sz="2400" dirty="0" smtClean="0"/>
              <a:t>member institutions </a:t>
            </a:r>
            <a:r>
              <a:rPr lang="en-US" sz="2400" dirty="0"/>
              <a:t>from around the world.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SDSS-III Baryon Oscillation Spectroscopic Survey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138" y="1524000"/>
            <a:ext cx="4038600" cy="4810125"/>
          </a:xfrm>
        </p:spPr>
        <p:txBody>
          <a:bodyPr/>
          <a:lstStyle/>
          <a:p>
            <a:r>
              <a:rPr lang="en-US" dirty="0" smtClean="0"/>
              <a:t>Latest results </a:t>
            </a:r>
            <a:r>
              <a:rPr lang="en-US" dirty="0" smtClean="0"/>
              <a:t>come from over 1 million galaxies over 8500 deg</a:t>
            </a:r>
            <a:r>
              <a:rPr lang="en-US" baseline="30000" dirty="0" smtClean="0"/>
              <a:t>2</a:t>
            </a:r>
            <a:r>
              <a:rPr lang="en-US" dirty="0" smtClean="0"/>
              <a:t>, about 20% of the sky.</a:t>
            </a:r>
          </a:p>
          <a:p>
            <a:r>
              <a:rPr lang="en-US" dirty="0" smtClean="0"/>
              <a:t>Two samples:</a:t>
            </a:r>
          </a:p>
          <a:p>
            <a:pPr lvl="1"/>
            <a:r>
              <a:rPr lang="en-US" dirty="0" smtClean="0"/>
              <a:t>CMASS (0.43&lt;</a:t>
            </a:r>
            <a:r>
              <a:rPr lang="en-US" dirty="0" err="1" smtClean="0"/>
              <a:t>z</a:t>
            </a:r>
            <a:r>
              <a:rPr lang="en-US" dirty="0" smtClean="0"/>
              <a:t>&lt;0.7) with 777K galaxies.  Median </a:t>
            </a:r>
            <a:r>
              <a:rPr lang="en-US" dirty="0" err="1" smtClean="0"/>
              <a:t>redshift</a:t>
            </a:r>
            <a:r>
              <a:rPr lang="en-US" dirty="0" smtClean="0"/>
              <a:t> 0.57.</a:t>
            </a:r>
          </a:p>
          <a:p>
            <a:pPr lvl="1"/>
            <a:r>
              <a:rPr lang="en-US" dirty="0" smtClean="0"/>
              <a:t>LOWZ (0.15&lt;</a:t>
            </a:r>
            <a:r>
              <a:rPr lang="en-US" dirty="0" err="1" smtClean="0"/>
              <a:t>z</a:t>
            </a:r>
            <a:r>
              <a:rPr lang="en-US" dirty="0" smtClean="0"/>
              <a:t>&lt;0.43) with 268K galaxies.  Median </a:t>
            </a:r>
            <a:r>
              <a:rPr lang="en-US" dirty="0" err="1" smtClean="0"/>
              <a:t>redshift</a:t>
            </a:r>
            <a:r>
              <a:rPr lang="en-US" dirty="0" smtClean="0"/>
              <a:t> 0.32.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1862" y="4402665"/>
            <a:ext cx="4690534" cy="2506133"/>
          </a:xfrm>
        </p:spPr>
        <p:txBody>
          <a:bodyPr/>
          <a:lstStyle/>
          <a:p>
            <a:r>
              <a:rPr lang="en-US" sz="2000" dirty="0" smtClean="0"/>
              <a:t>Papers: Anderson et al. (arXiv:1312.4877), supported by </a:t>
            </a:r>
            <a:br>
              <a:rPr lang="en-US" sz="2000" dirty="0" smtClean="0"/>
            </a:br>
            <a:r>
              <a:rPr lang="en-US" sz="2000" dirty="0" err="1" smtClean="0"/>
              <a:t>Manera</a:t>
            </a:r>
            <a:r>
              <a:rPr lang="en-US" sz="2000" dirty="0" smtClean="0"/>
              <a:t> et al. (1401.4171), </a:t>
            </a:r>
            <a:br>
              <a:rPr lang="en-US" sz="2000" dirty="0" smtClean="0"/>
            </a:br>
            <a:r>
              <a:rPr lang="en-US" sz="2000" dirty="0" smtClean="0"/>
              <a:t>Percival et al. (1312.4841), </a:t>
            </a:r>
            <a:br>
              <a:rPr lang="en-US" sz="2000" dirty="0" smtClean="0"/>
            </a:br>
            <a:r>
              <a:rPr lang="en-US" sz="2000" dirty="0" smtClean="0"/>
              <a:t>Ross et al. (1310.1106), </a:t>
            </a:r>
            <a:br>
              <a:rPr lang="en-US" sz="2000" dirty="0" smtClean="0"/>
            </a:br>
            <a:r>
              <a:rPr lang="en-US" sz="2000" dirty="0" err="1" smtClean="0"/>
              <a:t>Tojeiro</a:t>
            </a:r>
            <a:r>
              <a:rPr lang="en-US" sz="2000" dirty="0" smtClean="0"/>
              <a:t> et al. (1401.1768), and</a:t>
            </a:r>
            <a:br>
              <a:rPr lang="en-US" sz="2000" dirty="0" smtClean="0"/>
            </a:br>
            <a:r>
              <a:rPr lang="en-US" sz="2000" dirty="0" smtClean="0"/>
              <a:t>Vargas-Magana et al. (1312.4996).</a:t>
            </a:r>
          </a:p>
        </p:txBody>
      </p:sp>
      <p:pic>
        <p:nvPicPr>
          <p:cNvPr id="5" name="Content Placeholder 9" descr="Vencl_boss.gif"/>
          <p:cNvPicPr>
            <a:picLocks noChangeAspect="1"/>
          </p:cNvPicPr>
          <p:nvPr/>
        </p:nvPicPr>
        <p:blipFill>
          <a:blip r:embed="rId2"/>
          <a:srcRect l="-19258" r="-19258"/>
          <a:stretch>
            <a:fillRect/>
          </a:stretch>
        </p:blipFill>
        <p:spPr bwMode="black">
          <a:xfrm>
            <a:off x="4177783" y="1706570"/>
            <a:ext cx="4661423" cy="252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4827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Galaxy Correlation Functions</a:t>
            </a:r>
            <a:endParaRPr lang="en-US" dirty="0"/>
          </a:p>
        </p:txBody>
      </p:sp>
      <p:pic>
        <p:nvPicPr>
          <p:cNvPr id="4" name="Content Placeholder 3" descr="show_correlation_1a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8191" r="-18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171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Galaxy Correlation Functions</a:t>
            </a:r>
            <a:endParaRPr lang="en-US" dirty="0"/>
          </a:p>
        </p:txBody>
      </p:sp>
      <p:pic>
        <p:nvPicPr>
          <p:cNvPr id="6" name="Content Placeholder 5" descr="show_correlation_1b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8191" r="-18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887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Galaxy Correlation Functions</a:t>
            </a:r>
            <a:endParaRPr lang="en-US" dirty="0"/>
          </a:p>
        </p:txBody>
      </p:sp>
      <p:pic>
        <p:nvPicPr>
          <p:cNvPr id="6" name="Content Placeholder 5" descr="show_correlation_1c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8191" r="-18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01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9" name="Picture 5" descr="deep_lens_search_F2p12BVR.jpg                                  0004B8F7Macintosh HD                   BE0BFE01:"/>
          <p:cNvPicPr>
            <a:picLocks noChangeAspect="1" noChangeArrowheads="1"/>
          </p:cNvPicPr>
          <p:nvPr/>
        </p:nvPicPr>
        <p:blipFill>
          <a:blip r:embed="rId2"/>
          <a:srcRect l="52831" t="56171" b="8467"/>
          <a:stretch>
            <a:fillRect/>
          </a:stretch>
        </p:blipFill>
        <p:spPr bwMode="black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5181600" y="6324600"/>
            <a:ext cx="449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rPr>
              <a:t>Image from the Deep Lens Survey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Large-Scale Structure</a:t>
            </a:r>
            <a:endParaRPr lang="en-US" dirty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Most of the powerful tests and successes of the Hot Big Bang focus not on the homogeneous expansion but on the small perturbations away from homogeneity.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Small ripples grow in time, but </a:t>
            </a:r>
            <a:r>
              <a:rPr lang="en-US" sz="2800" dirty="0" smtClean="0"/>
              <a:t>different </a:t>
            </a:r>
            <a:r>
              <a:rPr lang="en-US" sz="2800" dirty="0"/>
              <a:t>sized ripples grow at </a:t>
            </a:r>
            <a:r>
              <a:rPr lang="en-US" sz="2800" dirty="0" smtClean="0"/>
              <a:t>different </a:t>
            </a:r>
            <a:r>
              <a:rPr lang="en-US" sz="2800" dirty="0"/>
              <a:t>rate due to the detailed </a:t>
            </a:r>
            <a:br>
              <a:rPr lang="en-US" sz="2800" dirty="0"/>
            </a:br>
            <a:r>
              <a:rPr lang="en-US" sz="2800" dirty="0"/>
              <a:t>composition of the Universe.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From simple initial conditions</a:t>
            </a:r>
            <a:r>
              <a:rPr lang="en-US" sz="2800" dirty="0" smtClean="0"/>
              <a:t>, we </a:t>
            </a:r>
            <a:r>
              <a:rPr lang="en-US" sz="2800" dirty="0"/>
              <a:t>predict complicated final </a:t>
            </a:r>
            <a:r>
              <a:rPr lang="en-US" sz="2800" dirty="0" smtClean="0"/>
              <a:t>products </a:t>
            </a:r>
            <a:r>
              <a:rPr lang="en-US" sz="2800" dirty="0"/>
              <a:t>that we do observe</a:t>
            </a:r>
            <a:r>
              <a:rPr lang="en-US" sz="2800" dirty="0" smtClean="0"/>
              <a:t>!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Large scales (&gt;30 </a:t>
            </a:r>
            <a:r>
              <a:rPr lang="en-US" sz="2800" dirty="0" err="1" smtClean="0"/>
              <a:t>Mpc</a:t>
            </a:r>
            <a:r>
              <a:rPr lang="en-US" sz="2800" dirty="0" smtClean="0"/>
              <a:t>) are special because cold dark matter doesn’t move that far: window to the early Universe.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928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Galaxy Correlation Functions</a:t>
            </a:r>
            <a:endParaRPr lang="en-US" dirty="0"/>
          </a:p>
        </p:txBody>
      </p:sp>
      <p:pic>
        <p:nvPicPr>
          <p:cNvPr id="6" name="Content Placeholder 5" descr="show_correlation_1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8191" r="-18191"/>
          <a:stretch>
            <a:fillRect/>
          </a:stretch>
        </p:blipFill>
        <p:spPr>
          <a:xfrm>
            <a:off x="457200" y="1600200"/>
            <a:ext cx="8229600" cy="4530725"/>
          </a:xfrm>
        </p:spPr>
      </p:pic>
    </p:spTree>
    <p:extLst>
      <p:ext uri="{BB962C8B-B14F-4D97-AF65-F5344CB8AC3E}">
        <p14:creationId xmlns:p14="http://schemas.microsoft.com/office/powerpoint/2010/main" val="3793822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Galaxy Correlation Functions</a:t>
            </a:r>
            <a:endParaRPr lang="en-US" dirty="0"/>
          </a:p>
        </p:txBody>
      </p:sp>
      <p:pic>
        <p:nvPicPr>
          <p:cNvPr id="6" name="Content Placeholder 5" descr="show_correlation_1e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8191" r="-18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459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Galaxy Correlation Functions</a:t>
            </a:r>
            <a:endParaRPr lang="en-US" dirty="0"/>
          </a:p>
        </p:txBody>
      </p:sp>
      <p:pic>
        <p:nvPicPr>
          <p:cNvPr id="5" name="Content Placeholder 4" descr="show_correlation_3a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8191" r="-18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43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Galaxy Correlation Functions</a:t>
            </a:r>
            <a:endParaRPr lang="en-US" dirty="0"/>
          </a:p>
        </p:txBody>
      </p:sp>
      <p:pic>
        <p:nvPicPr>
          <p:cNvPr id="5" name="Content Placeholder 4" descr="show_correlation_3b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8191" r="-18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670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Galaxy Correlation Functions</a:t>
            </a:r>
            <a:endParaRPr lang="en-US" dirty="0"/>
          </a:p>
        </p:txBody>
      </p:sp>
      <p:pic>
        <p:nvPicPr>
          <p:cNvPr id="5" name="Content Placeholder 4" descr="show_correlation_3c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8191" r="-18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3164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Galaxy Correlation Functions</a:t>
            </a:r>
            <a:endParaRPr lang="en-US" dirty="0"/>
          </a:p>
        </p:txBody>
      </p:sp>
      <p:pic>
        <p:nvPicPr>
          <p:cNvPr id="5" name="Content Placeholder 4" descr="show_correlation_3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8191" r="-18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516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Galaxy Correlation Functions</a:t>
            </a:r>
            <a:endParaRPr lang="en-US" dirty="0"/>
          </a:p>
        </p:txBody>
      </p:sp>
      <p:pic>
        <p:nvPicPr>
          <p:cNvPr id="5" name="Content Placeholder 4" descr="show_correlation_3e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8191" r="-18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679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2362200"/>
            <a:ext cx="9144000" cy="4495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r>
              <a:rPr lang="en-US" dirty="0" smtClean="0"/>
              <a:t>Acoustic Peak in 2013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8354278" cy="1177707"/>
          </a:xfrm>
        </p:spPr>
        <p:txBody>
          <a:bodyPr/>
          <a:lstStyle/>
          <a:p>
            <a:r>
              <a:rPr lang="en-US" dirty="0" smtClean="0"/>
              <a:t>With SDSS-III we have a strong detection, yielding a 1.0% distance measurement to </a:t>
            </a:r>
            <a:r>
              <a:rPr lang="en-US" dirty="0" err="1" smtClean="0"/>
              <a:t>z</a:t>
            </a:r>
            <a:r>
              <a:rPr lang="en-US" dirty="0" smtClean="0"/>
              <a:t>=0.57.</a:t>
            </a:r>
            <a:endParaRPr lang="en-US" dirty="0"/>
          </a:p>
        </p:txBody>
      </p:sp>
      <p:pic>
        <p:nvPicPr>
          <p:cNvPr id="7" name="Content Placeholder 6" descr="aard2pt4pan_CMASS.pd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43290" b="694"/>
          <a:stretch>
            <a:fillRect/>
          </a:stretch>
        </p:blipFill>
        <p:spPr>
          <a:xfrm>
            <a:off x="350359" y="2676554"/>
            <a:ext cx="8535734" cy="39495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9C52-8B53-4C05-9A81-294526E1F03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6565" y="2525671"/>
            <a:ext cx="467145" cy="156212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364881" y="2384027"/>
            <a:ext cx="467145" cy="156212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739475" y="4058593"/>
            <a:ext cx="171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P(k)/P</a:t>
            </a:r>
            <a:r>
              <a:rPr lang="en-US" sz="24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smooth</a:t>
            </a:r>
            <a:endParaRPr lang="en-US" sz="24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738081" y="4108800"/>
            <a:ext cx="2293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sz="24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x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(s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) (Mpc/h)</a:t>
            </a:r>
            <a:r>
              <a:rPr lang="en-US" sz="24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sz="2400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61507" y="6488668"/>
            <a:ext cx="2609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Anderson et al. (2013b)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64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2362200"/>
            <a:ext cx="9144000" cy="4495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r>
              <a:rPr lang="en-US" dirty="0" smtClean="0"/>
              <a:t>Acoustic Peak in 2013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8354278" cy="1177707"/>
          </a:xfrm>
        </p:spPr>
        <p:txBody>
          <a:bodyPr/>
          <a:lstStyle/>
          <a:p>
            <a:r>
              <a:rPr lang="en-US" dirty="0" smtClean="0"/>
              <a:t>Also a detection in the lower </a:t>
            </a:r>
            <a:r>
              <a:rPr lang="en-US" dirty="0" err="1" smtClean="0"/>
              <a:t>redshift</a:t>
            </a:r>
            <a:r>
              <a:rPr lang="en-US" dirty="0" smtClean="0"/>
              <a:t> sample, giving a 2.1% distance measurement to </a:t>
            </a:r>
            <a:r>
              <a:rPr lang="en-US" dirty="0" err="1" smtClean="0"/>
              <a:t>z</a:t>
            </a:r>
            <a:r>
              <a:rPr lang="en-US" dirty="0" smtClean="0"/>
              <a:t>=0.32.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9C52-8B53-4C05-9A81-294526E1F03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Content Placeholder 14" descr="tojeiro2014.fig12.gi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44455" b="-664"/>
          <a:stretch>
            <a:fillRect/>
          </a:stretch>
        </p:blipFill>
        <p:spPr>
          <a:xfrm>
            <a:off x="1" y="2569566"/>
            <a:ext cx="9144000" cy="4017501"/>
          </a:xfrm>
        </p:spPr>
      </p:pic>
      <p:sp>
        <p:nvSpPr>
          <p:cNvPr id="9" name="Rectangle 8"/>
          <p:cNvSpPr/>
          <p:nvPr/>
        </p:nvSpPr>
        <p:spPr bwMode="auto">
          <a:xfrm>
            <a:off x="306565" y="2525671"/>
            <a:ext cx="467145" cy="156212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364881" y="2384027"/>
            <a:ext cx="467145" cy="156212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739475" y="4058593"/>
            <a:ext cx="171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P(k)/P</a:t>
            </a:r>
            <a:r>
              <a:rPr lang="en-US" sz="24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smooth</a:t>
            </a:r>
            <a:endParaRPr lang="en-US" sz="24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738081" y="4108800"/>
            <a:ext cx="2293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sz="24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x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(s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) (Mpc/h)</a:t>
            </a:r>
            <a:r>
              <a:rPr lang="en-US" sz="24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sz="2400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39466" y="6488668"/>
            <a:ext cx="2160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Tojeiro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et al. (2014)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6827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Cosmic Distance Scale</a:t>
            </a:r>
            <a:endParaRPr lang="en-US" dirty="0"/>
          </a:p>
        </p:txBody>
      </p:sp>
      <p:pic>
        <p:nvPicPr>
          <p:cNvPr id="4" name="Content Placeholder 3" descr="boss_p_logDV_nocmb.gif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r="-442"/>
          <a:stretch/>
        </p:blipFill>
        <p:spPr>
          <a:xfrm>
            <a:off x="1303868" y="1308485"/>
            <a:ext cx="6841066" cy="5127207"/>
          </a:xfrm>
        </p:spPr>
      </p:pic>
      <p:sp>
        <p:nvSpPr>
          <p:cNvPr id="6" name="Rectangle 5"/>
          <p:cNvSpPr/>
          <p:nvPr/>
        </p:nvSpPr>
        <p:spPr>
          <a:xfrm>
            <a:off x="5901055" y="6396335"/>
            <a:ext cx="2735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Anderson et al. (2013)</a:t>
            </a:r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751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Large-Scale Structure and the  History of the Universe</a:t>
            </a:r>
            <a:endParaRPr 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93875"/>
            <a:ext cx="8458200" cy="46069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When perturbations are small, structure grows in a simple way: each Fourier mode is independent</a:t>
            </a:r>
            <a:r>
              <a:rPr lang="en-US" sz="28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Growth is a competition between gravitational attraction and the expansion of the Universe.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Gravity will cause all scales to grow, but pressure support or motions can oppose that. </a:t>
            </a:r>
            <a:r>
              <a:rPr lang="en-US" sz="2800" dirty="0"/>
              <a:t>A</a:t>
            </a:r>
            <a:r>
              <a:rPr lang="en-US" sz="2800" dirty="0" smtClean="0"/>
              <a:t>ffect </a:t>
            </a:r>
            <a:r>
              <a:rPr lang="en-US" sz="2800" dirty="0"/>
              <a:t>small scales preferentially.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“Small”</a:t>
            </a:r>
            <a:r>
              <a:rPr lang="en-US" sz="2400" dirty="0" smtClean="0"/>
              <a:t> compared </a:t>
            </a:r>
            <a:r>
              <a:rPr lang="en-US" sz="2400" dirty="0"/>
              <a:t>to sound speed</a:t>
            </a:r>
            <a:r>
              <a:rPr lang="en-US" sz="2400" dirty="0" smtClean="0"/>
              <a:t> </a:t>
            </a:r>
            <a:r>
              <a:rPr lang="en-US" sz="2400" dirty="0" smtClean="0"/>
              <a:t>(</a:t>
            </a:r>
            <a:r>
              <a:rPr lang="en-US" sz="2400" dirty="0" smtClean="0"/>
              <a:t>or streaming velocity) times the</a:t>
            </a:r>
            <a:r>
              <a:rPr lang="en-US" sz="2400" dirty="0" smtClean="0"/>
              <a:t> </a:t>
            </a:r>
            <a:r>
              <a:rPr lang="en-US" sz="2400" dirty="0" smtClean="0"/>
              <a:t>age </a:t>
            </a:r>
            <a:r>
              <a:rPr lang="en-US" sz="2400" dirty="0"/>
              <a:t>of Universe.</a:t>
            </a: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Variations in the amplitude of structure as a function of scale reveals </a:t>
            </a:r>
            <a:r>
              <a:rPr lang="en-US" sz="2800" dirty="0"/>
              <a:t>the history of relativistic and cold components.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Cosmic Distance Scale</a:t>
            </a:r>
            <a:endParaRPr lang="en-US" dirty="0"/>
          </a:p>
        </p:txBody>
      </p:sp>
      <p:pic>
        <p:nvPicPr>
          <p:cNvPr id="6" name="Content Placeholder 5" descr="boss_p_logDV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1" b="-701"/>
          <a:stretch/>
        </p:blipFill>
        <p:spPr>
          <a:xfrm>
            <a:off x="1286934" y="1286932"/>
            <a:ext cx="6858002" cy="5202045"/>
          </a:xfrm>
        </p:spPr>
      </p:pic>
      <p:sp>
        <p:nvSpPr>
          <p:cNvPr id="9" name="Rectangle 8"/>
          <p:cNvSpPr/>
          <p:nvPr/>
        </p:nvSpPr>
        <p:spPr>
          <a:xfrm>
            <a:off x="5901055" y="6396335"/>
            <a:ext cx="2735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Anderson et al. (2013)</a:t>
            </a:r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799" y="3674531"/>
            <a:ext cx="2573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Planck curve is a Prediction, not a Fit!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24400" y="3708400"/>
            <a:ext cx="2531533" cy="685800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19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Zooming In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01055" y="6396335"/>
            <a:ext cx="2735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Anderson et al. (2013)</a:t>
            </a:r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Content Placeholder 7" descr="boss_p_DVfid_simplest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" b="-620"/>
          <a:stretch/>
        </p:blipFill>
        <p:spPr>
          <a:xfrm>
            <a:off x="1422404" y="1439334"/>
            <a:ext cx="6462920" cy="4893734"/>
          </a:xfrm>
        </p:spPr>
      </p:pic>
    </p:spTree>
    <p:extLst>
      <p:ext uri="{BB962C8B-B14F-4D97-AF65-F5344CB8AC3E}">
        <p14:creationId xmlns:p14="http://schemas.microsoft.com/office/powerpoint/2010/main" val="894127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Cosmological Constraints</a:t>
            </a:r>
            <a:endParaRPr lang="en-US" dirty="0"/>
          </a:p>
        </p:txBody>
      </p:sp>
      <p:pic>
        <p:nvPicPr>
          <p:cNvPr id="5" name="Picture 4" descr="fig28aas_al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66" y="1528232"/>
            <a:ext cx="5073650" cy="4875975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 bwMode="auto">
          <a:xfrm>
            <a:off x="7433733" y="2726266"/>
            <a:ext cx="237067" cy="237067"/>
          </a:xfrm>
          <a:prstGeom prst="star5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0" y="1913466"/>
            <a:ext cx="3911600" cy="4217459"/>
          </a:xfrm>
        </p:spPr>
        <p:txBody>
          <a:bodyPr/>
          <a:lstStyle/>
          <a:p>
            <a:r>
              <a:rPr lang="en-US" sz="2800" dirty="0" smtClean="0"/>
              <a:t>For non-flat </a:t>
            </a:r>
            <a:r>
              <a:rPr lang="en-US" sz="2800" dirty="0" err="1" smtClean="0"/>
              <a:t>wCDM</a:t>
            </a:r>
            <a:r>
              <a:rPr lang="en-US" sz="2800" dirty="0" smtClean="0"/>
              <a:t>, </a:t>
            </a:r>
            <a:br>
              <a:rPr lang="en-US" sz="2800" dirty="0" smtClean="0"/>
            </a:br>
            <a:r>
              <a:rPr lang="en-US" sz="2800" dirty="0" err="1" smtClean="0"/>
              <a:t>Planck+BAO</a:t>
            </a:r>
            <a:r>
              <a:rPr lang="en-US" sz="2800" dirty="0" smtClean="0"/>
              <a:t> finds:</a:t>
            </a:r>
            <a:br>
              <a:rPr lang="en-US" sz="2800" dirty="0" smtClean="0"/>
            </a:br>
            <a:r>
              <a:rPr lang="en-US" sz="2800" dirty="0" smtClean="0">
                <a:latin typeface="Symbol" charset="2"/>
                <a:cs typeface="Symbol" charset="2"/>
              </a:rPr>
              <a:t>W</a:t>
            </a:r>
            <a:r>
              <a:rPr lang="en-US" sz="2800" baseline="-25000" dirty="0" smtClean="0"/>
              <a:t>K</a:t>
            </a:r>
            <a:r>
              <a:rPr lang="en-US" sz="2800" dirty="0" smtClean="0"/>
              <a:t> = 0.002 ± 0.005, </a:t>
            </a:r>
            <a:br>
              <a:rPr lang="en-US" sz="2800" dirty="0" smtClean="0"/>
            </a:br>
            <a:r>
              <a:rPr lang="en-US" sz="2800" i="1" dirty="0" err="1" smtClean="0"/>
              <a:t>w</a:t>
            </a:r>
            <a:r>
              <a:rPr lang="en-US" sz="2800" dirty="0" smtClean="0"/>
              <a:t> = –0.98 ± 0.11, </a:t>
            </a:r>
            <a:br>
              <a:rPr lang="en-US" sz="2800" dirty="0" smtClean="0"/>
            </a:br>
            <a:r>
              <a:rPr lang="en-US" sz="2800" i="1" dirty="0" smtClean="0">
                <a:latin typeface="Symbol" charset="2"/>
                <a:cs typeface="Symbol" charset="2"/>
              </a:rPr>
              <a:t>W</a:t>
            </a:r>
            <a:r>
              <a:rPr lang="en-US" sz="2800" baseline="-25000" dirty="0" smtClean="0"/>
              <a:t>m</a:t>
            </a:r>
            <a:r>
              <a:rPr lang="en-US" sz="2800" dirty="0" smtClean="0"/>
              <a:t> = 0.314 ± 0.020,</a:t>
            </a:r>
            <a:br>
              <a:rPr lang="en-US" sz="2800" dirty="0" smtClean="0"/>
            </a:br>
            <a:r>
              <a:rPr lang="en-US" sz="2800" i="1" dirty="0" smtClean="0"/>
              <a:t>H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 = 67.3 ± 2.2 </a:t>
            </a:r>
            <a:br>
              <a:rPr lang="en-US" sz="2800" dirty="0" smtClean="0"/>
            </a:br>
            <a:r>
              <a:rPr lang="en-US" sz="2800" dirty="0" smtClean="0"/>
              <a:t>	   km/</a:t>
            </a:r>
            <a:r>
              <a:rPr lang="en-US" sz="2800" dirty="0" err="1" smtClean="0"/>
              <a:t>s/Mpc</a:t>
            </a:r>
            <a:r>
              <a:rPr lang="en-US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244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Measuring the Expansion and Density of the Universe</a:t>
            </a:r>
            <a:endParaRPr lang="en-US" sz="3600" baseline="-25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0066" y="1600200"/>
            <a:ext cx="8356601" cy="4936067"/>
          </a:xfrm>
        </p:spPr>
        <p:txBody>
          <a:bodyPr/>
          <a:lstStyle/>
          <a:p>
            <a:r>
              <a:rPr lang="en-US" sz="2800" dirty="0" smtClean="0"/>
              <a:t>The combination of CMB, BAO, and Supernova (Union-2) data give superb constraints on </a:t>
            </a:r>
            <a:r>
              <a:rPr lang="en-US" sz="2800" i="1" dirty="0" smtClean="0"/>
              <a:t>H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 </a:t>
            </a:r>
            <a:r>
              <a:rPr lang="en-US" sz="2800" dirty="0"/>
              <a:t>and </a:t>
            </a:r>
            <a:r>
              <a:rPr lang="en-US" sz="2800" i="1" dirty="0" err="1" smtClean="0">
                <a:latin typeface="Symbol" charset="2"/>
                <a:cs typeface="Symbol" charset="2"/>
              </a:rPr>
              <a:t>W</a:t>
            </a:r>
            <a:r>
              <a:rPr lang="en-US" sz="2800" baseline="-25000" dirty="0" err="1" smtClean="0"/>
              <a:t>m</a:t>
            </a:r>
            <a:r>
              <a:rPr lang="en-US" sz="2800" dirty="0" smtClean="0"/>
              <a:t>, essentially independent of model of low-z dark energy or curvature.</a:t>
            </a:r>
          </a:p>
          <a:p>
            <a:pPr lvl="1"/>
            <a:r>
              <a:rPr lang="en-US" sz="2400" i="1" dirty="0" smtClean="0"/>
              <a:t>H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= 67.5 ± 1.7 km/</a:t>
            </a:r>
            <a:r>
              <a:rPr lang="en-US" sz="2400" dirty="0" err="1" smtClean="0"/>
              <a:t>s/Mpc</a:t>
            </a:r>
            <a:endParaRPr lang="en-US" sz="2400" dirty="0" smtClean="0"/>
          </a:p>
          <a:p>
            <a:pPr lvl="1"/>
            <a:r>
              <a:rPr lang="en-US" sz="2400" i="1" dirty="0" smtClean="0">
                <a:latin typeface="Symbol" charset="2"/>
                <a:cs typeface="Symbol" charset="2"/>
              </a:rPr>
              <a:t>W</a:t>
            </a:r>
            <a:r>
              <a:rPr lang="en-US" sz="2400" baseline="-25000" dirty="0" smtClean="0"/>
              <a:t>m</a:t>
            </a:r>
            <a:r>
              <a:rPr lang="en-US" sz="2400" dirty="0" smtClean="0"/>
              <a:t> = 0.312 ± 0.016 </a:t>
            </a:r>
          </a:p>
          <a:p>
            <a:r>
              <a:rPr lang="en-US" sz="2800" dirty="0" smtClean="0"/>
              <a:t>A reverse distance ladder:</a:t>
            </a:r>
          </a:p>
          <a:p>
            <a:pPr lvl="1"/>
            <a:r>
              <a:rPr lang="en-US" sz="2400" dirty="0" smtClean="0"/>
              <a:t>CMB calibrates </a:t>
            </a:r>
            <a:r>
              <a:rPr lang="en-US" sz="2400" i="1" dirty="0" smtClean="0"/>
              <a:t>z</a:t>
            </a:r>
            <a:r>
              <a:rPr lang="en-US" sz="2400" dirty="0" smtClean="0"/>
              <a:t>=1000 at 0.4%.</a:t>
            </a:r>
          </a:p>
          <a:p>
            <a:pPr lvl="1"/>
            <a:r>
              <a:rPr lang="en-US" sz="2400" dirty="0" smtClean="0"/>
              <a:t>BAO transfers to </a:t>
            </a:r>
            <a:r>
              <a:rPr lang="en-US" sz="2400" i="1" dirty="0" smtClean="0"/>
              <a:t>z</a:t>
            </a:r>
            <a:r>
              <a:rPr lang="en-US" sz="2400" dirty="0" smtClean="0"/>
              <a:t>~0.5 at 0.9%.</a:t>
            </a:r>
          </a:p>
          <a:p>
            <a:pPr lvl="1"/>
            <a:r>
              <a:rPr lang="en-US" sz="2400" dirty="0" err="1" smtClean="0"/>
              <a:t>SNe</a:t>
            </a:r>
            <a:r>
              <a:rPr lang="en-US" sz="2400" dirty="0" smtClean="0"/>
              <a:t> carries to </a:t>
            </a:r>
            <a:r>
              <a:rPr lang="en-US" sz="2400" i="1" dirty="0" smtClean="0"/>
              <a:t>z</a:t>
            </a:r>
            <a:r>
              <a:rPr lang="en-US" sz="2400" dirty="0" smtClean="0"/>
              <a:t>=0 at ~2%.</a:t>
            </a:r>
          </a:p>
          <a:p>
            <a:pPr marL="457200" lvl="1" indent="0">
              <a:buNone/>
            </a:pPr>
            <a:endParaRPr lang="en-US" sz="2400" dirty="0" smtClean="0"/>
          </a:p>
        </p:txBody>
      </p:sp>
      <p:pic>
        <p:nvPicPr>
          <p:cNvPr id="7" name="Content Placeholder 3" descr="Cosmo_DETF.pdf"/>
          <p:cNvPicPr>
            <a:picLocks noGrp="1" noChangeAspect="1"/>
          </p:cNvPicPr>
          <p:nvPr>
            <p:ph idx="1"/>
          </p:nvPr>
        </p:nvPicPr>
        <p:blipFill>
          <a:blip r:embed="rId3"/>
          <a:srcRect l="-296" r="1539"/>
          <a:stretch>
            <a:fillRect/>
          </a:stretch>
        </p:blipFill>
        <p:spPr>
          <a:xfrm>
            <a:off x="5536146" y="3200400"/>
            <a:ext cx="3167587" cy="3150660"/>
          </a:xfrm>
        </p:spPr>
      </p:pic>
      <p:sp>
        <p:nvSpPr>
          <p:cNvPr id="8" name="TextBox 7"/>
          <p:cNvSpPr txBox="1"/>
          <p:nvPr/>
        </p:nvSpPr>
        <p:spPr>
          <a:xfrm>
            <a:off x="6456161" y="6457890"/>
            <a:ext cx="2806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Anderson et al (2013b)</a:t>
            </a:r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360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Measures of </a:t>
            </a:r>
            <a:r>
              <a:rPr lang="en-US" i="1" dirty="0" smtClean="0"/>
              <a:t>H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Most direct measures using Cepheid variables and various calibrations give </a:t>
            </a:r>
            <a:r>
              <a:rPr lang="en-US" i="1" dirty="0" smtClean="0"/>
              <a:t>H</a:t>
            </a:r>
            <a:r>
              <a:rPr lang="en-US" baseline="-25000" dirty="0" smtClean="0"/>
              <a:t>0</a:t>
            </a:r>
            <a:r>
              <a:rPr lang="en-US" dirty="0" smtClean="0"/>
              <a:t> values in the low 70’s.</a:t>
            </a:r>
          </a:p>
          <a:p>
            <a:r>
              <a:rPr lang="en-US" dirty="0" smtClean="0"/>
              <a:t>E.g., 72.5 ± 2.5 km/s/</a:t>
            </a:r>
            <a:r>
              <a:rPr lang="en-US" dirty="0" err="1" smtClean="0"/>
              <a:t>Mpc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This difference from ~68 is </a:t>
            </a:r>
            <a:r>
              <a:rPr lang="en-US" i="1" dirty="0" smtClean="0"/>
              <a:t>not</a:t>
            </a:r>
            <a:r>
              <a:rPr lang="en-US" dirty="0" smtClean="0"/>
              <a:t> statistically significant.</a:t>
            </a:r>
          </a:p>
          <a:p>
            <a:r>
              <a:rPr lang="en-US" dirty="0" smtClean="0"/>
              <a:t>But it does have people thinking about N</a:t>
            </a:r>
            <a:r>
              <a:rPr lang="en-US" baseline="-25000" dirty="0" smtClean="0"/>
              <a:t>eff</a:t>
            </a:r>
            <a:r>
              <a:rPr lang="en-US" dirty="0" smtClean="0"/>
              <a:t> as a way to reconcile.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887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60400"/>
          </a:xfrm>
        </p:spPr>
        <p:txBody>
          <a:bodyPr/>
          <a:lstStyle/>
          <a:p>
            <a:r>
              <a:rPr lang="en-US"/>
              <a:t>What about </a:t>
            </a:r>
            <a:r>
              <a:rPr lang="en-US" i="1"/>
              <a:t>H</a:t>
            </a:r>
            <a:r>
              <a:rPr lang="en-US" baseline="-25000"/>
              <a:t>0</a:t>
            </a:r>
            <a:r>
              <a:rPr lang="en-US"/>
              <a:t>?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6175"/>
            <a:ext cx="8229600" cy="49847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Does the </a:t>
            </a:r>
            <a:r>
              <a:rPr lang="en-US" sz="2400" dirty="0" err="1"/>
              <a:t>CMB+LSS+SNe</a:t>
            </a:r>
            <a:r>
              <a:rPr lang="en-US" sz="2400" dirty="0"/>
              <a:t> really measure the Hubble constant?  What sets the scale in the model?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 energy density of the CMB photons plus the assumed a neutrino background gives the radiation density.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 </a:t>
            </a:r>
            <a:r>
              <a:rPr lang="en-US" sz="2000" dirty="0" err="1"/>
              <a:t>redshift</a:t>
            </a:r>
            <a:r>
              <a:rPr lang="en-US" sz="2000" dirty="0"/>
              <a:t> of matter-radiation equality then sets the matter density (</a:t>
            </a:r>
            <a:r>
              <a:rPr lang="en-US" sz="2000" i="1" dirty="0">
                <a:latin typeface="Symbol" pitchFamily="-65" charset="2"/>
              </a:rPr>
              <a:t>W</a:t>
            </a:r>
            <a:r>
              <a:rPr lang="en-US" sz="2000" i="1" baseline="-25000" dirty="0"/>
              <a:t>m</a:t>
            </a:r>
            <a:r>
              <a:rPr lang="en-US" sz="2000" i="1" dirty="0"/>
              <a:t>h</a:t>
            </a:r>
            <a:r>
              <a:rPr lang="en-US" sz="2000" baseline="30000" dirty="0"/>
              <a:t>2</a:t>
            </a:r>
            <a:r>
              <a:rPr lang="en-US" sz="2000" dirty="0"/>
              <a:t>).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Measurements of </a:t>
            </a:r>
            <a:r>
              <a:rPr lang="en-US" sz="2000" i="1" dirty="0">
                <a:latin typeface="Symbol" pitchFamily="-65" charset="2"/>
              </a:rPr>
              <a:t>W</a:t>
            </a:r>
            <a:r>
              <a:rPr lang="en-US" sz="2000" i="1" baseline="-25000" dirty="0"/>
              <a:t>m</a:t>
            </a:r>
            <a:r>
              <a:rPr lang="en-US" sz="2000" dirty="0"/>
              <a:t> (e.g., from distance ratios) then imply </a:t>
            </a:r>
            <a:r>
              <a:rPr lang="en-US" sz="2000" i="1" dirty="0"/>
              <a:t>H</a:t>
            </a:r>
            <a:r>
              <a:rPr lang="en-US" sz="2000" baseline="-25000" dirty="0"/>
              <a:t>0</a:t>
            </a:r>
            <a:r>
              <a:rPr lang="en-US" sz="20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What if the radiation density were different, i.e. more/fewer neutrinos or something new?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Sound horizon would shift in scale.  LSS inferences of </a:t>
            </a:r>
            <a:r>
              <a:rPr lang="en-US" sz="2000" i="1" dirty="0">
                <a:latin typeface="Symbol" pitchFamily="-65" charset="2"/>
              </a:rPr>
              <a:t>W</a:t>
            </a:r>
            <a:r>
              <a:rPr lang="en-US" sz="2000" i="1" baseline="-25000" dirty="0"/>
              <a:t>m</a:t>
            </a:r>
            <a:r>
              <a:rPr lang="en-US" sz="2000" dirty="0"/>
              <a:t>, </a:t>
            </a:r>
            <a:r>
              <a:rPr lang="en-US" sz="2000" i="1" dirty="0">
                <a:latin typeface="Symbol" pitchFamily="-65" charset="2"/>
              </a:rPr>
              <a:t>W</a:t>
            </a:r>
            <a:r>
              <a:rPr lang="en-US" sz="2000" i="1" baseline="-25000" dirty="0"/>
              <a:t>k</a:t>
            </a:r>
            <a:r>
              <a:rPr lang="en-US" sz="2000" dirty="0"/>
              <a:t>, </a:t>
            </a:r>
            <a:r>
              <a:rPr lang="en-US" sz="2000" i="1" dirty="0" err="1"/>
              <a:t>w</a:t>
            </a:r>
            <a:r>
              <a:rPr lang="en-US" sz="2000" dirty="0" err="1"/>
              <a:t>(</a:t>
            </a:r>
            <a:r>
              <a:rPr lang="en-US" sz="2000" i="1" dirty="0" err="1"/>
              <a:t>z</a:t>
            </a:r>
            <a:r>
              <a:rPr lang="en-US" sz="2000" dirty="0"/>
              <a:t>), etc, would be correct, but </a:t>
            </a:r>
            <a:r>
              <a:rPr lang="en-US" sz="2000" i="1" dirty="0">
                <a:latin typeface="Symbol" pitchFamily="-65" charset="2"/>
              </a:rPr>
              <a:t>W</a:t>
            </a:r>
            <a:r>
              <a:rPr lang="en-US" sz="2000" i="1" baseline="-25000" dirty="0"/>
              <a:t>m</a:t>
            </a:r>
            <a:r>
              <a:rPr lang="en-US" sz="2000" i="1" dirty="0"/>
              <a:t>h</a:t>
            </a:r>
            <a:r>
              <a:rPr lang="en-US" sz="2000" baseline="30000" dirty="0"/>
              <a:t>2</a:t>
            </a:r>
            <a:r>
              <a:rPr lang="en-US" sz="2000" dirty="0"/>
              <a:t> and </a:t>
            </a:r>
            <a:r>
              <a:rPr lang="en-US" sz="2000" i="1" dirty="0"/>
              <a:t>H</a:t>
            </a:r>
            <a:r>
              <a:rPr lang="en-US" sz="2000" baseline="-25000" dirty="0"/>
              <a:t>0</a:t>
            </a:r>
            <a:r>
              <a:rPr lang="en-US" sz="2000" dirty="0"/>
              <a:t> would shift.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Minor changes in baryon </a:t>
            </a:r>
            <a:r>
              <a:rPr lang="en-US" sz="2000" dirty="0" smtClean="0"/>
              <a:t>fraction, age of Universe, </a:t>
            </a:r>
            <a:r>
              <a:rPr lang="en-US" sz="2000" dirty="0"/>
              <a:t>and CMB </a:t>
            </a:r>
            <a:r>
              <a:rPr lang="en-US" sz="2000" dirty="0" smtClean="0"/>
              <a:t>damping.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So comparison of </a:t>
            </a:r>
            <a:r>
              <a:rPr lang="en-US" sz="2400" i="1" dirty="0"/>
              <a:t>H</a:t>
            </a:r>
            <a:r>
              <a:rPr lang="en-US" sz="2400" baseline="-25000" dirty="0"/>
              <a:t>0</a:t>
            </a:r>
            <a:r>
              <a:rPr lang="en-US" sz="2400" dirty="0"/>
              <a:t> from direct measures to CMB-based inferences are a probe of “dark radiation”.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1% in </a:t>
            </a:r>
            <a:r>
              <a:rPr lang="en-US" sz="2000" i="1" dirty="0"/>
              <a:t>H</a:t>
            </a:r>
            <a:r>
              <a:rPr lang="en-US" sz="2000" baseline="-25000" dirty="0"/>
              <a:t>0</a:t>
            </a:r>
            <a:r>
              <a:rPr lang="en-US" sz="2000" dirty="0"/>
              <a:t> is 0.2 effective neutrino species. </a:t>
            </a:r>
          </a:p>
        </p:txBody>
      </p:sp>
      <p:sp>
        <p:nvSpPr>
          <p:cNvPr id="180228" name="Rectangle 4"/>
          <p:cNvSpPr>
            <a:spLocks noChangeArrowheads="1"/>
          </p:cNvSpPr>
          <p:nvPr/>
        </p:nvSpPr>
        <p:spPr bwMode="auto">
          <a:xfrm>
            <a:off x="6529388" y="6158442"/>
            <a:ext cx="2614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rPr>
              <a:t>DJE &amp; White (2004)</a:t>
            </a:r>
          </a:p>
        </p:txBody>
      </p:sp>
    </p:spTree>
    <p:extLst>
      <p:ext uri="{BB962C8B-B14F-4D97-AF65-F5344CB8AC3E}">
        <p14:creationId xmlns:p14="http://schemas.microsoft.com/office/powerpoint/2010/main" val="32043539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3600">
              <a:latin typeface="Times New Roman" pitchFamily="-109" charset="0"/>
              <a:ea typeface="Times New Roman" pitchFamily="-109" charset="0"/>
              <a:cs typeface="Times New Roman" pitchFamily="-109" charset="0"/>
              <a:sym typeface="Times New Roman" pitchFamily="-109" charset="0"/>
            </a:endParaRPr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 flipH="1">
            <a:off x="0" y="6526213"/>
            <a:ext cx="9177338" cy="1587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en-US" sz="1000"/>
          </a:p>
        </p:txBody>
      </p:sp>
      <p:pic>
        <p:nvPicPr>
          <p:cNvPr id="6147" name="Picture 3" descr="dropped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6148" name="AutoShape 4"/>
          <p:cNvSpPr>
            <a:spLocks/>
          </p:cNvSpPr>
          <p:nvPr/>
        </p:nvSpPr>
        <p:spPr bwMode="auto">
          <a:xfrm>
            <a:off x="354013" y="204788"/>
            <a:ext cx="8788400" cy="4349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45719" tIns="45719" rIns="45719" bIns="45719">
            <a:prstTxWarp prst="textNoShape">
              <a:avLst/>
            </a:prstTxWarp>
          </a:bodyPr>
          <a:lstStyle/>
          <a:p>
            <a:pPr marL="44450" defTabSz="914400"/>
            <a:r>
              <a:rPr lang="en-US" sz="2800" b="1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  <a:sym typeface="Arial" pitchFamily="-109" charset="0"/>
              </a:rPr>
              <a:t>What’s after </a:t>
            </a:r>
            <a:r>
              <a:rPr lang="en-US" sz="2800" b="1" dirty="0" smtClean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  <a:sym typeface="Arial" pitchFamily="-109" charset="0"/>
              </a:rPr>
              <a:t>SDSS BOSS and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  <a:sym typeface="Arial" pitchFamily="-109" charset="0"/>
              </a:rPr>
              <a:t>eBOSS</a:t>
            </a:r>
            <a:r>
              <a:rPr lang="en-US" sz="2800" b="1" dirty="0" smtClean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  <a:sym typeface="Arial" pitchFamily="-109" charset="0"/>
              </a:rPr>
              <a:t>?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6150" name="AutoShape 6"/>
          <p:cNvSpPr>
            <a:spLocks/>
          </p:cNvSpPr>
          <p:nvPr/>
        </p:nvSpPr>
        <p:spPr bwMode="auto">
          <a:xfrm>
            <a:off x="4418013" y="6515100"/>
            <a:ext cx="357187" cy="3492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45719" tIns="45719" rIns="45719" bIns="45719">
            <a:prstTxWarp prst="textNoShape">
              <a:avLst/>
            </a:prstTxWarp>
          </a:bodyPr>
          <a:lstStyle/>
          <a:p>
            <a:pPr algn="ctr"/>
            <a:fld id="{9B045423-A259-CF42-9B3D-B689FE9A75FE}" type="slidenum">
              <a:rPr lang="en-US" sz="1800">
                <a:latin typeface="Arial" pitchFamily="-109" charset="0"/>
                <a:ea typeface="Arial" pitchFamily="-109" charset="0"/>
                <a:cs typeface="Arial" pitchFamily="-109" charset="0"/>
                <a:sym typeface="Arial" pitchFamily="-109" charset="0"/>
              </a:rPr>
              <a:pPr algn="ctr"/>
              <a:t>36</a:t>
            </a:fld>
            <a:endParaRPr lang="en-US"/>
          </a:p>
        </p:txBody>
      </p:sp>
      <p:sp>
        <p:nvSpPr>
          <p:cNvPr id="6151" name="AutoShape 7"/>
          <p:cNvSpPr>
            <a:spLocks/>
          </p:cNvSpPr>
          <p:nvPr/>
        </p:nvSpPr>
        <p:spPr bwMode="auto">
          <a:xfrm>
            <a:off x="354013" y="685800"/>
            <a:ext cx="8788400" cy="609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45719" tIns="45719" rIns="45719" bIns="45719">
            <a:prstTxWarp prst="textNoShape">
              <a:avLst/>
            </a:prstTxWarp>
          </a:bodyPr>
          <a:lstStyle/>
          <a:p>
            <a:pPr marL="44450" defTabSz="914400"/>
            <a:r>
              <a:rPr lang="en-US" sz="4000" dirty="0">
                <a:solidFill>
                  <a:srgbClr val="000000"/>
                </a:solidFill>
                <a:latin typeface="Arial Bold" pitchFamily="-109" charset="0"/>
                <a:ea typeface="Arial Bold" pitchFamily="-109" charset="0"/>
                <a:cs typeface="Arial Bold" pitchFamily="-109" charset="0"/>
                <a:sym typeface="Arial Bold" pitchFamily="-109" charset="0"/>
              </a:rPr>
              <a:t>DESI</a:t>
            </a:r>
            <a:r>
              <a:rPr lang="en-US" b="1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  <a:sym typeface="Arial" pitchFamily="-109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  <a:sym typeface="Arial" pitchFamily="-109" charset="0"/>
              </a:rPr>
              <a:t>on the </a:t>
            </a:r>
            <a:r>
              <a:rPr lang="en-US" sz="2800" b="1" dirty="0" err="1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  <a:sym typeface="Arial" pitchFamily="-109" charset="0"/>
              </a:rPr>
              <a:t>Kitt</a:t>
            </a:r>
            <a:r>
              <a:rPr lang="en-US" sz="2800" b="1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  <a:sym typeface="Arial" pitchFamily="-109" charset="0"/>
              </a:rPr>
              <a:t> Peak 4-m </a:t>
            </a:r>
            <a:r>
              <a:rPr lang="en-US" sz="2800" b="1" dirty="0" smtClean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  <a:sym typeface="Arial" pitchFamily="-109" charset="0"/>
              </a:rPr>
              <a:t>telescope!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" name="AutoShape 4"/>
          <p:cNvSpPr>
            <a:spLocks/>
          </p:cNvSpPr>
          <p:nvPr/>
        </p:nvSpPr>
        <p:spPr bwMode="auto">
          <a:xfrm>
            <a:off x="355600" y="4953000"/>
            <a:ext cx="8788400" cy="4349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45719" tIns="45719" rIns="45719" bIns="45719">
            <a:prstTxWarp prst="textNoShape">
              <a:avLst/>
            </a:prstTxWarp>
          </a:bodyPr>
          <a:lstStyle/>
          <a:p>
            <a:pPr marL="44450" defTabSz="914400"/>
            <a:r>
              <a:rPr lang="en-US" sz="2800" b="1" dirty="0" smtClean="0">
                <a:latin typeface="Arial" pitchFamily="-109" charset="0"/>
                <a:ea typeface="Arial" pitchFamily="-109" charset="0"/>
                <a:cs typeface="Arial" pitchFamily="-109" charset="0"/>
                <a:sym typeface="Arial" pitchFamily="-109" charset="0"/>
              </a:rPr>
              <a:t>15x faster than BOSS.</a:t>
            </a:r>
          </a:p>
          <a:p>
            <a:pPr marL="44450" defTabSz="914400"/>
            <a:r>
              <a:rPr lang="en-US" sz="2800" b="1" dirty="0" smtClean="0">
                <a:latin typeface="Arial" pitchFamily="-109" charset="0"/>
                <a:ea typeface="Arial" pitchFamily="-109" charset="0"/>
                <a:cs typeface="Arial" pitchFamily="-109" charset="0"/>
                <a:sym typeface="Arial" pitchFamily="-109" charset="0"/>
              </a:rPr>
              <a:t>30 million galaxies, &lt;0.3% BAO distance!</a:t>
            </a:r>
          </a:p>
          <a:p>
            <a:pPr marL="44450" defTabSz="914400"/>
            <a:r>
              <a:rPr lang="en-US" sz="2800" b="1" dirty="0" smtClean="0">
                <a:latin typeface="Arial" pitchFamily="-109" charset="0"/>
                <a:ea typeface="Arial" pitchFamily="-109" charset="0"/>
                <a:cs typeface="Arial" pitchFamily="-109" charset="0"/>
                <a:sym typeface="Arial" pitchFamily="-109" charset="0"/>
              </a:rPr>
              <a:t>Powerful measurement of cosmic acceleration.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13769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r>
              <a:rPr lang="en-US" dirty="0" smtClean="0"/>
              <a:t>4) Beyond BAO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5525"/>
          </a:xfrm>
        </p:spPr>
        <p:txBody>
          <a:bodyPr/>
          <a:lstStyle/>
          <a:p>
            <a:r>
              <a:rPr lang="en-US" dirty="0" smtClean="0"/>
              <a:t>We measure the redshift of matter-radiation equality from the CMB acoustic peaks and from the shape of the galaxy power spectrum.</a:t>
            </a:r>
          </a:p>
          <a:p>
            <a:r>
              <a:rPr lang="en-US" dirty="0"/>
              <a:t>M</a:t>
            </a:r>
            <a:r>
              <a:rPr lang="en-US" dirty="0" smtClean="0"/>
              <a:t>easurements of </a:t>
            </a:r>
            <a:r>
              <a:rPr lang="en-US" i="1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/>
              <a:t>m</a:t>
            </a:r>
            <a:r>
              <a:rPr lang="en-US" dirty="0" smtClean="0"/>
              <a:t> and </a:t>
            </a:r>
            <a:r>
              <a:rPr lang="en-US" i="1" dirty="0" smtClean="0"/>
              <a:t>H</a:t>
            </a:r>
            <a:r>
              <a:rPr lang="en-US" baseline="-25000" dirty="0" smtClean="0"/>
              <a:t>0</a:t>
            </a:r>
            <a:r>
              <a:rPr lang="en-US" dirty="0" smtClean="0"/>
              <a:t> yield the matter density.</a:t>
            </a:r>
          </a:p>
          <a:p>
            <a:r>
              <a:rPr lang="en-US" dirty="0" smtClean="0"/>
              <a:t>Combining gives the radiation density and hence N</a:t>
            </a:r>
            <a:r>
              <a:rPr lang="en-US" baseline="-25000" dirty="0" smtClean="0"/>
              <a:t>eff</a:t>
            </a:r>
            <a:r>
              <a:rPr lang="en-US" dirty="0" smtClean="0"/>
              <a:t>.</a:t>
            </a:r>
          </a:p>
          <a:p>
            <a:r>
              <a:rPr lang="en-US" dirty="0" smtClean="0"/>
              <a:t>Currently not the leading method, but it does give consistent answers.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66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r>
              <a:rPr lang="en-US" baseline="-25000" dirty="0" smtClean="0"/>
              <a:t>eff</a:t>
            </a:r>
            <a:r>
              <a:rPr lang="en-US" dirty="0" smtClean="0"/>
              <a:t>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of these lines of argument favor N</a:t>
            </a:r>
            <a:r>
              <a:rPr lang="en-US" baseline="-25000" dirty="0" smtClean="0"/>
              <a:t>eff</a:t>
            </a:r>
            <a:r>
              <a:rPr lang="en-US" dirty="0" smtClean="0"/>
              <a:t> in the 3 to 4 range.</a:t>
            </a:r>
          </a:p>
          <a:p>
            <a:r>
              <a:rPr lang="en-US" dirty="0" smtClean="0"/>
              <a:t>Remarkably, N</a:t>
            </a:r>
            <a:r>
              <a:rPr lang="en-US" baseline="-25000" dirty="0" smtClean="0"/>
              <a:t>eff</a:t>
            </a:r>
            <a:r>
              <a:rPr lang="en-US" dirty="0" smtClean="0"/>
              <a:t> of 0 is sharply disfavored; we have inferred a dark radiation at the level of the expected cosmic neutrino background!</a:t>
            </a:r>
          </a:p>
          <a:p>
            <a:r>
              <a:rPr lang="en-US" dirty="0" smtClean="0"/>
              <a:t>Also important, N</a:t>
            </a:r>
            <a:r>
              <a:rPr lang="en-US" baseline="-25000" dirty="0" smtClean="0"/>
              <a:t>eff</a:t>
            </a:r>
            <a:r>
              <a:rPr lang="en-US" dirty="0" smtClean="0"/>
              <a:t> &gt; 5 is disfavored.  The Universe apparently does not contain a large density of long-lived sub-</a:t>
            </a:r>
            <a:r>
              <a:rPr lang="en-US" dirty="0" err="1" smtClean="0"/>
              <a:t>eV</a:t>
            </a:r>
            <a:r>
              <a:rPr lang="en-US" dirty="0" smtClean="0"/>
              <a:t> relic particles!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74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r>
              <a:rPr lang="en-US" dirty="0" smtClean="0"/>
              <a:t>N</a:t>
            </a:r>
            <a:r>
              <a:rPr lang="en-US" baseline="-25000" dirty="0" smtClean="0"/>
              <a:t>eff</a:t>
            </a:r>
            <a:r>
              <a:rPr lang="en-US" dirty="0" smtClean="0"/>
              <a:t> Tomorrow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5525"/>
          </a:xfrm>
        </p:spPr>
        <p:txBody>
          <a:bodyPr/>
          <a:lstStyle/>
          <a:p>
            <a:r>
              <a:rPr lang="en-US" sz="2800" dirty="0" smtClean="0"/>
              <a:t>These constraints will improve substantially in the coming decade.</a:t>
            </a:r>
          </a:p>
          <a:p>
            <a:r>
              <a:rPr lang="en-US" sz="2800" dirty="0" smtClean="0"/>
              <a:t>Small-scale CMB polarization has lots of reach on this.  E.g., CMB-S4 forecasts offer N</a:t>
            </a:r>
            <a:r>
              <a:rPr lang="en-US" sz="2800" baseline="-25000" dirty="0" smtClean="0"/>
              <a:t>eff</a:t>
            </a:r>
            <a:r>
              <a:rPr lang="en-US" sz="2800" dirty="0" smtClean="0"/>
              <a:t> to ~0.02!  </a:t>
            </a:r>
            <a:r>
              <a:rPr lang="en-US" sz="2400" dirty="0" smtClean="0"/>
              <a:t>(</a:t>
            </a:r>
            <a:r>
              <a:rPr lang="en-US" sz="2400" dirty="0" err="1" smtClean="0"/>
              <a:t>Abazajian</a:t>
            </a:r>
            <a:r>
              <a:rPr lang="en-US" sz="2400" dirty="0" smtClean="0"/>
              <a:t> et al. Snowmass contribution)</a:t>
            </a:r>
          </a:p>
          <a:p>
            <a:r>
              <a:rPr lang="en-US" sz="2800" dirty="0" smtClean="0"/>
              <a:t>Planck + DESI gets to 0.06-0.1, depending on forecasting assumptions.</a:t>
            </a:r>
          </a:p>
          <a:p>
            <a:r>
              <a:rPr lang="en-US" sz="2800" dirty="0" smtClean="0"/>
              <a:t>A 1% H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 measurement combined with </a:t>
            </a:r>
            <a:r>
              <a:rPr lang="en-US" sz="2800" dirty="0" err="1" smtClean="0"/>
              <a:t>BAO+SNe</a:t>
            </a:r>
            <a:r>
              <a:rPr lang="en-US" sz="2800" dirty="0" smtClean="0"/>
              <a:t> would push to 0.2 </a:t>
            </a:r>
            <a:r>
              <a:rPr lang="en-US" sz="2800" dirty="0" err="1" smtClean="0"/>
              <a:t>rms</a:t>
            </a:r>
            <a:r>
              <a:rPr lang="en-US" sz="2800" dirty="0" smtClean="0"/>
              <a:t> by a different method.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06556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Neutrinos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thermal production of neutrinos in the early Universe leaves us with a very important relic population.</a:t>
            </a:r>
          </a:p>
          <a:p>
            <a:pPr lvl="1"/>
            <a:r>
              <a:rPr lang="en-US" dirty="0" smtClean="0"/>
              <a:t>68% of the energy density of the CMB.</a:t>
            </a:r>
          </a:p>
          <a:p>
            <a:pPr lvl="1"/>
            <a:r>
              <a:rPr lang="en-US" dirty="0" smtClean="0"/>
              <a:t>40% of the energy density when Universe has </a:t>
            </a:r>
            <a:r>
              <a:rPr lang="en-US" dirty="0" err="1" smtClean="0"/>
              <a:t>kT</a:t>
            </a:r>
            <a:r>
              <a:rPr lang="en-US" dirty="0" smtClean="0"/>
              <a:t> between 1 and 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Would produce the dark matter if the sum of the masses of the three mass states were ~10 </a:t>
            </a:r>
            <a:r>
              <a:rPr lang="en-US" dirty="0" err="1" smtClean="0"/>
              <a:t>eV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84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growth of structure is always a competition between gravity driving the instability and the expansion of the Universe trying to freeze it.</a:t>
            </a:r>
          </a:p>
          <a:p>
            <a:r>
              <a:rPr lang="en-US" dirty="0" smtClean="0"/>
              <a:t>Giving the neutrinos mass means that some of the dark matter has velocities that are too large to stay in the </a:t>
            </a:r>
            <a:r>
              <a:rPr lang="en-US" dirty="0" err="1" smtClean="0"/>
              <a:t>overdensities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This suppresses the growth of structure on small scales.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40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419600" cy="5257800"/>
          </a:xfrm>
        </p:spPr>
        <p:txBody>
          <a:bodyPr/>
          <a:lstStyle/>
          <a:p>
            <a:r>
              <a:rPr lang="en-US" sz="2400" dirty="0" smtClean="0"/>
              <a:t>Suppression of 3% in power </a:t>
            </a:r>
            <a:br>
              <a:rPr lang="en-US" sz="2400" dirty="0" smtClean="0"/>
            </a:br>
            <a:r>
              <a:rPr lang="en-US" sz="2400" dirty="0" smtClean="0"/>
              <a:t>for 0.4% dark matter mass </a:t>
            </a:r>
            <a:br>
              <a:rPr lang="en-US" sz="2400" dirty="0" smtClean="0"/>
            </a:br>
            <a:r>
              <a:rPr lang="en-US" sz="2400" dirty="0" smtClean="0"/>
              <a:t>fraction in neutrinos </a:t>
            </a:r>
            <a:br>
              <a:rPr lang="en-US" sz="2400" dirty="0" smtClean="0"/>
            </a:br>
            <a:r>
              <a:rPr lang="en-US" sz="2400" dirty="0" smtClean="0"/>
              <a:t>(0.05 </a:t>
            </a:r>
            <a:r>
              <a:rPr lang="en-US" sz="2400" dirty="0" err="1" smtClean="0"/>
              <a:t>eV</a:t>
            </a:r>
            <a:r>
              <a:rPr lang="en-US" sz="2400" dirty="0"/>
              <a:t> </a:t>
            </a:r>
            <a:r>
              <a:rPr lang="en-US" sz="2400" dirty="0" smtClean="0"/>
              <a:t>as sum of the </a:t>
            </a:r>
            <a:br>
              <a:rPr lang="en-US" sz="2400" dirty="0" smtClean="0"/>
            </a:br>
            <a:r>
              <a:rPr lang="en-US" sz="2400" dirty="0" smtClean="0"/>
              <a:t>three masses).</a:t>
            </a:r>
          </a:p>
          <a:p>
            <a:pPr lvl="1"/>
            <a:r>
              <a:rPr lang="en-US" sz="2000" dirty="0" smtClean="0"/>
              <a:t>1.5% drop in amplitude of </a:t>
            </a:r>
            <a:br>
              <a:rPr lang="en-US" sz="2000" dirty="0" smtClean="0"/>
            </a:br>
            <a:r>
              <a:rPr lang="en-US" sz="2000" dirty="0" smtClean="0"/>
              <a:t>small-scale clustering.</a:t>
            </a:r>
          </a:p>
          <a:p>
            <a:r>
              <a:rPr lang="en-US" sz="2400" dirty="0" smtClean="0"/>
              <a:t>For masses around 0.1 </a:t>
            </a:r>
            <a:r>
              <a:rPr lang="en-US" sz="2400" dirty="0" err="1" smtClean="0"/>
              <a:t>eV</a:t>
            </a:r>
            <a:r>
              <a:rPr lang="en-US" sz="2400" dirty="0" smtClean="0"/>
              <a:t>, </a:t>
            </a:r>
            <a:br>
              <a:rPr lang="en-US" sz="2400" dirty="0" smtClean="0"/>
            </a:br>
            <a:r>
              <a:rPr lang="en-US" sz="2400" dirty="0" smtClean="0"/>
              <a:t>we primarily measure the </a:t>
            </a:r>
            <a:br>
              <a:rPr lang="en-US" sz="2400" dirty="0" smtClean="0"/>
            </a:br>
            <a:r>
              <a:rPr lang="en-US" sz="2400" dirty="0" smtClean="0"/>
              <a:t>suppression at small scales </a:t>
            </a:r>
            <a:br>
              <a:rPr lang="en-US" sz="2400" dirty="0" smtClean="0"/>
            </a:br>
            <a:r>
              <a:rPr lang="en-US" sz="2400" dirty="0" smtClean="0"/>
              <a:t>relative to the prediction from the CMB, not the anomalous tilt.</a:t>
            </a:r>
            <a:endParaRPr lang="en-US" sz="2400" dirty="0"/>
          </a:p>
        </p:txBody>
      </p:sp>
      <p:pic>
        <p:nvPicPr>
          <p:cNvPr id="4" name="Picture 3" descr="Snowmass_neutrino.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36" y="1447800"/>
            <a:ext cx="4308764" cy="48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6324600"/>
            <a:ext cx="2692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Abazajian</a:t>
            </a: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et </a:t>
            </a: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al (</a:t>
            </a: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2013)</a:t>
            </a:r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6205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the Suppression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measure the clustering amplitude at z=1000 from the CMB.</a:t>
            </a:r>
          </a:p>
          <a:p>
            <a:r>
              <a:rPr lang="en-US" dirty="0" smtClean="0"/>
              <a:t>We then predict the clustering at low redshift.</a:t>
            </a:r>
          </a:p>
          <a:p>
            <a:pPr lvl="1"/>
            <a:r>
              <a:rPr lang="en-US" dirty="0" smtClean="0"/>
              <a:t>This depends on the expansion history, but we can measure that well enough.</a:t>
            </a:r>
          </a:p>
          <a:p>
            <a:pPr lvl="1"/>
            <a:r>
              <a:rPr lang="en-US" dirty="0" smtClean="0"/>
              <a:t>Also depends on assumption of GR.</a:t>
            </a:r>
          </a:p>
          <a:p>
            <a:r>
              <a:rPr lang="en-US" dirty="0" smtClean="0"/>
              <a:t>We measure the clustering at low redshift by various methods.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21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at </a:t>
            </a:r>
            <a:r>
              <a:rPr lang="en-US" i="1" dirty="0" smtClean="0"/>
              <a:t>z</a:t>
            </a:r>
            <a:r>
              <a:rPr lang="en-US" dirty="0" smtClean="0"/>
              <a:t>=1000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measurement of the clustering amplitude from the CMB is degenerate with the amount of scattering of the CMB due to free electrons at </a:t>
            </a:r>
            <a:r>
              <a:rPr lang="en-US" i="1" dirty="0" smtClean="0"/>
              <a:t>z</a:t>
            </a:r>
            <a:r>
              <a:rPr lang="en-US" dirty="0" smtClean="0"/>
              <a:t>&lt;100.</a:t>
            </a:r>
          </a:p>
          <a:p>
            <a:r>
              <a:rPr lang="en-US" dirty="0" smtClean="0"/>
              <a:t>We measure this “optical depth to last scattering” by its imprint on large-scale CMB polarization.</a:t>
            </a:r>
          </a:p>
          <a:p>
            <a:r>
              <a:rPr lang="en-US" dirty="0" smtClean="0"/>
              <a:t>Unfortunately, this is limited to about 0.25-0.5% precision.</a:t>
            </a:r>
          </a:p>
        </p:txBody>
      </p:sp>
    </p:spTree>
    <p:extLst>
      <p:ext uri="{BB962C8B-B14F-4D97-AF65-F5344CB8AC3E}">
        <p14:creationId xmlns:p14="http://schemas.microsoft.com/office/powerpoint/2010/main" val="19621107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at Low Redshift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can be measured in a variety of ways:</a:t>
            </a:r>
          </a:p>
          <a:p>
            <a:pPr lvl="1"/>
            <a:r>
              <a:rPr lang="en-US" dirty="0" smtClean="0"/>
              <a:t>Counts of clusters of galaxies</a:t>
            </a:r>
          </a:p>
          <a:p>
            <a:pPr lvl="1"/>
            <a:r>
              <a:rPr lang="en-US" dirty="0" smtClean="0"/>
              <a:t>Weak lensing, either of galaxies or the CMB.</a:t>
            </a:r>
          </a:p>
          <a:p>
            <a:pPr lvl="1"/>
            <a:r>
              <a:rPr lang="en-US" dirty="0" smtClean="0"/>
              <a:t>Lyman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forest.</a:t>
            </a:r>
          </a:p>
          <a:p>
            <a:pPr lvl="1"/>
            <a:r>
              <a:rPr lang="en-US" dirty="0" smtClean="0"/>
              <a:t>Redshift-space distortions.</a:t>
            </a:r>
          </a:p>
          <a:p>
            <a:r>
              <a:rPr lang="en-US" dirty="0" smtClean="0"/>
              <a:t>We want to measure at multiple redshifts, so as to separate possible effects from dark energy (which dominates only recently) from massive neutrinos (which build cumulatively since z=1000).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158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Redshift-Space Distortions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5334000" cy="4530725"/>
          </a:xfrm>
        </p:spPr>
        <p:txBody>
          <a:bodyPr/>
          <a:lstStyle/>
          <a:p>
            <a:r>
              <a:rPr lang="en-US" sz="2800" dirty="0" smtClean="0"/>
              <a:t>Structure grows because of the non-zero divergence of the velocity field.</a:t>
            </a:r>
          </a:p>
          <a:p>
            <a:r>
              <a:rPr lang="en-US" sz="2800" dirty="0" smtClean="0"/>
              <a:t>The velocities are measurable along the line of sight because we measure redshifts, not distances.</a:t>
            </a:r>
          </a:p>
          <a:p>
            <a:r>
              <a:rPr lang="en-US" sz="2800" dirty="0" smtClean="0"/>
              <a:t>Can compare clustering along line of sight to across line of sight to isolate the size of the velocities.</a:t>
            </a:r>
            <a:endParaRPr lang="en-US" sz="2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5791200" y="1752600"/>
            <a:ext cx="2971800" cy="4572000"/>
            <a:chOff x="5791200" y="1752600"/>
            <a:chExt cx="2971800" cy="4572000"/>
          </a:xfrm>
        </p:grpSpPr>
        <p:sp>
          <p:nvSpPr>
            <p:cNvPr id="4" name="Rectangle 3"/>
            <p:cNvSpPr/>
            <p:nvPr/>
          </p:nvSpPr>
          <p:spPr bwMode="auto">
            <a:xfrm>
              <a:off x="5791200" y="1752600"/>
              <a:ext cx="2971800" cy="4572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V="1">
              <a:off x="6781800" y="52578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Oval 6"/>
            <p:cNvSpPr/>
            <p:nvPr/>
          </p:nvSpPr>
          <p:spPr bwMode="auto">
            <a:xfrm>
              <a:off x="6553200" y="3886200"/>
              <a:ext cx="457200" cy="457200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6553200" y="2514600"/>
              <a:ext cx="457200" cy="457200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772400" y="3886200"/>
              <a:ext cx="457200" cy="457200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96000" y="5715000"/>
              <a:ext cx="137730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0000"/>
                  </a:solidFill>
                </a:rPr>
                <a:t>Viewer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6553200" y="3124200"/>
              <a:ext cx="457200" cy="457200"/>
            </a:xfrm>
            <a:prstGeom prst="ellipse">
              <a:avLst/>
            </a:prstGeom>
            <a:solidFill>
              <a:schemeClr val="accent4">
                <a:lumMod val="90000"/>
              </a:schemeClr>
            </a:solidFill>
            <a:ln w="5715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rot="16200000" flipV="1">
              <a:off x="7467600" y="35814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rot="10800000" flipV="1">
              <a:off x="7162800" y="28194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162800" y="2895600"/>
              <a:ext cx="155222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0000"/>
                  </a:solidFill>
                </a:rPr>
                <a:t>Velocity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76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r>
              <a:rPr lang="en-US" dirty="0" smtClean="0"/>
              <a:t>Current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4343400" cy="5334000"/>
          </a:xfrm>
        </p:spPr>
        <p:txBody>
          <a:bodyPr/>
          <a:lstStyle/>
          <a:p>
            <a:r>
              <a:rPr lang="en-US" sz="2400" dirty="0" smtClean="0"/>
              <a:t>The current observational situation is … unsettled.</a:t>
            </a:r>
          </a:p>
          <a:p>
            <a:r>
              <a:rPr lang="en-US" sz="2400" dirty="0" smtClean="0"/>
              <a:t>Planck predicts a relatively high amplitude.</a:t>
            </a:r>
          </a:p>
          <a:p>
            <a:r>
              <a:rPr lang="en-US" sz="2400" dirty="0" smtClean="0"/>
              <a:t>Several data sets (clusters, galaxy lensing, and RSD) suggest lower values.</a:t>
            </a:r>
          </a:p>
          <a:p>
            <a:r>
              <a:rPr lang="en-US" sz="2400" dirty="0" smtClean="0"/>
              <a:t>Planck weak lensing itself gives a higher value.</a:t>
            </a:r>
          </a:p>
          <a:p>
            <a:r>
              <a:rPr lang="en-US" sz="2400" dirty="0" smtClean="0"/>
              <a:t>Current errors are 0.1-0.15 </a:t>
            </a:r>
            <a:r>
              <a:rPr lang="en-US" sz="2400" dirty="0" err="1" smtClean="0"/>
              <a:t>eV</a:t>
            </a:r>
            <a:r>
              <a:rPr lang="en-US" sz="2400" dirty="0" smtClean="0"/>
              <a:t> (</a:t>
            </a:r>
            <a:r>
              <a:rPr lang="en-US" sz="2400" dirty="0" err="1" smtClean="0"/>
              <a:t>rms</a:t>
            </a:r>
            <a:r>
              <a:rPr lang="en-US" sz="2400" dirty="0" smtClean="0"/>
              <a:t>).  Central values can reach 0.4 </a:t>
            </a:r>
            <a:r>
              <a:rPr lang="en-US" sz="2400" dirty="0" err="1" smtClean="0"/>
              <a:t>eV</a:t>
            </a:r>
            <a:r>
              <a:rPr lang="en-US" sz="2400" dirty="0" smtClean="0"/>
              <a:t>, or be down around 0.</a:t>
            </a:r>
          </a:p>
        </p:txBody>
      </p:sp>
      <p:pic>
        <p:nvPicPr>
          <p:cNvPr id="5" name="Content Placeholder 4" descr="beutler2014.fig1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89" b="-13889"/>
          <a:stretch>
            <a:fillRect/>
          </a:stretch>
        </p:blipFill>
        <p:spPr>
          <a:xfrm>
            <a:off x="4724400" y="1219200"/>
            <a:ext cx="4038600" cy="4530725"/>
          </a:xfrm>
        </p:spPr>
      </p:pic>
      <p:sp>
        <p:nvSpPr>
          <p:cNvPr id="6" name="Rectangle 5"/>
          <p:cNvSpPr/>
          <p:nvPr/>
        </p:nvSpPr>
        <p:spPr>
          <a:xfrm>
            <a:off x="5791200" y="5257800"/>
            <a:ext cx="2168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Matter Density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3714981" y="3219219"/>
            <a:ext cx="1566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Amplitude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5943600"/>
            <a:ext cx="2802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Beutler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et al.(2014)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9188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Data are improving rapidly, with major new surveys, e.g.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alaxy lensing,</a:t>
            </a:r>
          </a:p>
          <a:p>
            <a:pPr lvl="1"/>
            <a:r>
              <a:rPr lang="en-US" dirty="0" smtClean="0"/>
              <a:t>CMB lensing measurements,</a:t>
            </a:r>
          </a:p>
          <a:p>
            <a:pPr lvl="1"/>
            <a:r>
              <a:rPr lang="en-US" dirty="0" smtClean="0"/>
              <a:t>Cluster samples,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alaxy redshift surveys.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Multiple routes to 1% amplitude measurements and better.</a:t>
            </a:r>
          </a:p>
          <a:p>
            <a:r>
              <a:rPr lang="en-US" dirty="0" smtClean="0"/>
              <a:t>Forecasts reach around 0.02 </a:t>
            </a:r>
            <a:r>
              <a:rPr lang="en-US" dirty="0" err="1" smtClean="0"/>
              <a:t>eV</a:t>
            </a:r>
            <a:r>
              <a:rPr lang="en-US" dirty="0" smtClean="0"/>
              <a:t> </a:t>
            </a:r>
            <a:r>
              <a:rPr lang="en-US" dirty="0" err="1" smtClean="0"/>
              <a:t>rms</a:t>
            </a:r>
            <a:r>
              <a:rPr lang="en-US" dirty="0" smtClean="0"/>
              <a:t>, at the threshold of being able to distinguish 0 </a:t>
            </a:r>
            <a:r>
              <a:rPr lang="en-US" dirty="0" err="1" smtClean="0"/>
              <a:t>eV</a:t>
            </a:r>
            <a:r>
              <a:rPr lang="en-US" dirty="0" smtClean="0"/>
              <a:t> from 0.05 </a:t>
            </a:r>
            <a:r>
              <a:rPr lang="en-US" dirty="0" err="1" smtClean="0"/>
              <a:t>eV</a:t>
            </a:r>
            <a:r>
              <a:rPr lang="en-US" dirty="0" smtClean="0"/>
              <a:t> from 0.10 </a:t>
            </a:r>
            <a:r>
              <a:rPr lang="en-US" dirty="0" err="1" smtClean="0"/>
              <a:t>eV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801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05800" cy="4530725"/>
          </a:xfrm>
        </p:spPr>
        <p:txBody>
          <a:bodyPr/>
          <a:lstStyle/>
          <a:p>
            <a:r>
              <a:rPr lang="en-US" dirty="0" smtClean="0"/>
              <a:t>Cosmological surveys are improving rapidly.</a:t>
            </a:r>
          </a:p>
          <a:p>
            <a:pPr lvl="1"/>
            <a:r>
              <a:rPr lang="en-US" dirty="0" smtClean="0"/>
              <a:t>Galaxy imaging, galaxy spectroscopy, CMB anisotropies, 21 cm mapping,</a:t>
            </a:r>
            <a:r>
              <a:rPr lang="en-US" dirty="0"/>
              <a:t> </a:t>
            </a:r>
            <a:r>
              <a:rPr lang="en-US" dirty="0" smtClean="0"/>
              <a:t>etc.</a:t>
            </a:r>
            <a:endParaRPr lang="en-US" dirty="0"/>
          </a:p>
          <a:p>
            <a:r>
              <a:rPr lang="en-US" dirty="0" smtClean="0"/>
              <a:t>We expect strong improvements on most aspects of cosmology.</a:t>
            </a:r>
          </a:p>
          <a:p>
            <a:r>
              <a:rPr lang="en-US" dirty="0" smtClean="0"/>
              <a:t>Today, we constrain the relativistic density to about 10% of the cosmic neutrino background, and the neutrino masses to about 0.1 </a:t>
            </a:r>
            <a:r>
              <a:rPr lang="en-US" dirty="0" err="1" smtClean="0"/>
              <a:t>eV</a:t>
            </a:r>
            <a:r>
              <a:rPr lang="en-US" dirty="0" smtClean="0"/>
              <a:t> (</a:t>
            </a:r>
            <a:r>
              <a:rPr lang="en-US" dirty="0" err="1" smtClean="0"/>
              <a:t>rms</a:t>
            </a:r>
            <a:r>
              <a:rPr lang="en-US" dirty="0" smtClean="0"/>
              <a:t>), with several methods for each measurement.</a:t>
            </a:r>
          </a:p>
          <a:p>
            <a:r>
              <a:rPr lang="en-US" dirty="0" smtClean="0"/>
              <a:t>In the coming decade, this can shrink by a factor of 5 in mass and 10 in number!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02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45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Neutrinos in the Radiation Epoch</a:t>
            </a:r>
          </a:p>
          <a:p>
            <a:pPr lvl="1"/>
            <a:r>
              <a:rPr lang="en-US" dirty="0" smtClean="0"/>
              <a:t>Constraints on the total relativistic density.</a:t>
            </a:r>
          </a:p>
          <a:p>
            <a:pPr lvl="1"/>
            <a:r>
              <a:rPr lang="en-US" dirty="0" smtClean="0"/>
              <a:t>Discussion of baryon acoustic oscillations.</a:t>
            </a:r>
          </a:p>
          <a:p>
            <a:r>
              <a:rPr lang="en-US" dirty="0" smtClean="0"/>
              <a:t>Neutrinos in the Matter Epoch</a:t>
            </a:r>
          </a:p>
          <a:p>
            <a:pPr lvl="1"/>
            <a:r>
              <a:rPr lang="en-US" dirty="0" smtClean="0"/>
              <a:t>Constraints on neutrino mass.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292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25487"/>
          </a:xfrm>
        </p:spPr>
        <p:txBody>
          <a:bodyPr/>
          <a:lstStyle/>
          <a:p>
            <a:r>
              <a:rPr lang="en-US" sz="3600" dirty="0" smtClean="0"/>
              <a:t>The Lyman </a:t>
            </a:r>
            <a:r>
              <a:rPr lang="en-US" sz="3600" dirty="0">
                <a:latin typeface="Symbol" pitchFamily="-65" charset="2"/>
              </a:rPr>
              <a:t>a</a:t>
            </a:r>
            <a:r>
              <a:rPr lang="en-US" sz="3600" dirty="0"/>
              <a:t> Forest</a:t>
            </a:r>
            <a:endParaRPr lang="en-US" dirty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4324" y="4816475"/>
            <a:ext cx="8575675" cy="15605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The </a:t>
            </a:r>
            <a:r>
              <a:rPr lang="en-US" sz="2400" dirty="0" err="1"/>
              <a:t>Ly</a:t>
            </a:r>
            <a:r>
              <a:rPr lang="en-US" sz="2400" dirty="0" err="1">
                <a:latin typeface="Symbol" pitchFamily="-65" charset="2"/>
              </a:rPr>
              <a:t>a</a:t>
            </a:r>
            <a:r>
              <a:rPr lang="en-US" sz="2400" dirty="0"/>
              <a:t> forest tracks the</a:t>
            </a:r>
            <a:r>
              <a:rPr lang="en-US" sz="2400" dirty="0" smtClean="0"/>
              <a:t> density of the intergalactic medium along each line of sight. 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A </a:t>
            </a:r>
            <a:r>
              <a:rPr lang="en-US" sz="2400" dirty="0"/>
              <a:t>grid of sightlines</a:t>
            </a:r>
            <a:r>
              <a:rPr lang="en-US" sz="2400" dirty="0" smtClean="0"/>
              <a:t> can map the 3-d density at </a:t>
            </a:r>
            <a:r>
              <a:rPr lang="en-US" sz="2400" dirty="0" err="1" smtClean="0"/>
              <a:t>z</a:t>
            </a:r>
            <a:r>
              <a:rPr lang="en-US" sz="2400" dirty="0" smtClean="0"/>
              <a:t>&gt;2.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An efficient way to </a:t>
            </a:r>
            <a:r>
              <a:rPr lang="en-US" sz="2400" dirty="0"/>
              <a:t>measure the</a:t>
            </a:r>
            <a:r>
              <a:rPr lang="en-US" sz="2400" dirty="0" smtClean="0"/>
              <a:t> BAO at </a:t>
            </a:r>
            <a:r>
              <a:rPr lang="en-US" sz="2400" i="1" dirty="0" err="1"/>
              <a:t>z</a:t>
            </a:r>
            <a:r>
              <a:rPr lang="en-US" sz="2400" dirty="0"/>
              <a:t>&gt;2</a:t>
            </a:r>
            <a:r>
              <a:rPr lang="en-US" sz="2400" dirty="0" smtClean="0"/>
              <a:t>.  Requires </a:t>
            </a:r>
            <a:r>
              <a:rPr lang="en-US" sz="2400" dirty="0"/>
              <a:t>only modest </a:t>
            </a:r>
            <a:r>
              <a:rPr lang="en-US" sz="2400" dirty="0" smtClean="0"/>
              <a:t>resolution and </a:t>
            </a:r>
            <a:r>
              <a:rPr lang="en-US" sz="2400" dirty="0"/>
              <a:t>low S/N.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4999038" y="6415088"/>
            <a:ext cx="4233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rPr>
              <a:t>White (2004); McDonald &amp; DJE (2006)</a:t>
            </a:r>
          </a:p>
        </p:txBody>
      </p:sp>
      <p:pic>
        <p:nvPicPr>
          <p:cNvPr id="16998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484313" y="1458913"/>
            <a:ext cx="3144837" cy="3144837"/>
          </a:xfrm>
          <a:ln/>
        </p:spPr>
      </p:pic>
      <p:pic>
        <p:nvPicPr>
          <p:cNvPr id="16999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3067" y="1700213"/>
            <a:ext cx="2888720" cy="28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91" name="Line 7"/>
          <p:cNvSpPr>
            <a:spLocks noChangeShapeType="1"/>
          </p:cNvSpPr>
          <p:nvPr/>
        </p:nvSpPr>
        <p:spPr bwMode="auto">
          <a:xfrm rot="10800000" flipH="1" flipV="1">
            <a:off x="1420813" y="2316163"/>
            <a:ext cx="3698875" cy="228600"/>
          </a:xfrm>
          <a:prstGeom prst="line">
            <a:avLst/>
          </a:prstGeom>
          <a:noFill/>
          <a:ln w="63500">
            <a:solidFill>
              <a:srgbClr val="FB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2" name="Rectangle 8"/>
          <p:cNvSpPr>
            <a:spLocks/>
          </p:cNvSpPr>
          <p:nvPr/>
        </p:nvSpPr>
        <p:spPr bwMode="auto">
          <a:xfrm>
            <a:off x="4652963" y="1079500"/>
            <a:ext cx="44958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1" hangingPunct="1">
              <a:tabLst>
                <a:tab pos="1066800" algn="l"/>
              </a:tabLst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  <a:ea typeface="Lucida Grande" pitchFamily="-65" charset="0"/>
                <a:cs typeface="Lucida Grande" pitchFamily="-65" charset="0"/>
                <a:sym typeface="Lucida Grande" pitchFamily="-65" charset="0"/>
              </a:rPr>
              <a:t>Neutral H absorption observed</a:t>
            </a:r>
          </a:p>
          <a:p>
            <a:pPr algn="ctr" eaLnBrk="1" hangingPunct="1">
              <a:tabLst>
                <a:tab pos="1066800" algn="l"/>
              </a:tabLst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  <a:ea typeface="Lucida Grande" pitchFamily="-65" charset="0"/>
                <a:cs typeface="Lucida Grande" pitchFamily="-65" charset="0"/>
                <a:sym typeface="Lucida Grande" pitchFamily="-65" charset="0"/>
              </a:rPr>
              <a:t>in quasar spectrum at z=3.7</a:t>
            </a:r>
          </a:p>
        </p:txBody>
      </p:sp>
      <p:sp>
        <p:nvSpPr>
          <p:cNvPr id="169993" name="Rectangle 9"/>
          <p:cNvSpPr>
            <a:spLocks/>
          </p:cNvSpPr>
          <p:nvPr/>
        </p:nvSpPr>
        <p:spPr bwMode="auto">
          <a:xfrm>
            <a:off x="1489075" y="1565275"/>
            <a:ext cx="3179763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1" hangingPunct="1">
              <a:tabLst>
                <a:tab pos="1066800" algn="l"/>
              </a:tabLst>
            </a:pPr>
            <a:r>
              <a:rPr lang="en-US" sz="1800">
                <a:latin typeface="Arial" pitchFamily="-65" charset="0"/>
                <a:ea typeface="Lucida Grande" pitchFamily="-65" charset="0"/>
                <a:cs typeface="Lucida Grande" pitchFamily="-65" charset="0"/>
                <a:sym typeface="Lucida Grande" pitchFamily="-65" charset="0"/>
              </a:rPr>
              <a:t>Neutral H simulation (R. Cen)</a:t>
            </a:r>
          </a:p>
        </p:txBody>
      </p:sp>
      <p:sp>
        <p:nvSpPr>
          <p:cNvPr id="169994" name="AutoShape 10"/>
          <p:cNvSpPr>
            <a:spLocks/>
          </p:cNvSpPr>
          <p:nvPr/>
        </p:nvSpPr>
        <p:spPr bwMode="auto">
          <a:xfrm>
            <a:off x="735013" y="2017713"/>
            <a:ext cx="609600" cy="609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0800"/>
                </a:moveTo>
                <a:lnTo>
                  <a:pt x="15371" y="10025"/>
                </a:lnTo>
                <a:lnTo>
                  <a:pt x="15371" y="11575"/>
                </a:lnTo>
                <a:close/>
                <a:moveTo>
                  <a:pt x="18436" y="3163"/>
                </a:moveTo>
                <a:lnTo>
                  <a:pt x="13484" y="7020"/>
                </a:lnTo>
                <a:lnTo>
                  <a:pt x="14580" y="8116"/>
                </a:lnTo>
                <a:close/>
                <a:moveTo>
                  <a:pt x="10800" y="0"/>
                </a:moveTo>
                <a:lnTo>
                  <a:pt x="10025" y="6229"/>
                </a:lnTo>
                <a:lnTo>
                  <a:pt x="11575" y="6229"/>
                </a:lnTo>
                <a:close/>
                <a:moveTo>
                  <a:pt x="3163" y="3163"/>
                </a:moveTo>
                <a:lnTo>
                  <a:pt x="7020" y="8116"/>
                </a:lnTo>
                <a:lnTo>
                  <a:pt x="8116" y="7020"/>
                </a:lnTo>
                <a:close/>
                <a:moveTo>
                  <a:pt x="0" y="10800"/>
                </a:moveTo>
                <a:lnTo>
                  <a:pt x="6229" y="11575"/>
                </a:lnTo>
                <a:lnTo>
                  <a:pt x="6229" y="10025"/>
                </a:lnTo>
                <a:close/>
                <a:moveTo>
                  <a:pt x="3163" y="18436"/>
                </a:moveTo>
                <a:lnTo>
                  <a:pt x="8116" y="14580"/>
                </a:lnTo>
                <a:lnTo>
                  <a:pt x="7020" y="13484"/>
                </a:lnTo>
                <a:close/>
                <a:moveTo>
                  <a:pt x="10800" y="21600"/>
                </a:moveTo>
                <a:lnTo>
                  <a:pt x="11575" y="15371"/>
                </a:lnTo>
                <a:lnTo>
                  <a:pt x="10025" y="15371"/>
                </a:lnTo>
                <a:close/>
                <a:moveTo>
                  <a:pt x="18436" y="18436"/>
                </a:moveTo>
                <a:lnTo>
                  <a:pt x="14580" y="13484"/>
                </a:lnTo>
                <a:lnTo>
                  <a:pt x="13484" y="14580"/>
                </a:lnTo>
                <a:close/>
                <a:moveTo>
                  <a:pt x="10800" y="8100"/>
                </a:moveTo>
                <a:cubicBezTo>
                  <a:pt x="9309" y="8100"/>
                  <a:pt x="8100" y="9309"/>
                  <a:pt x="8100" y="10800"/>
                </a:cubicBezTo>
                <a:cubicBezTo>
                  <a:pt x="8100" y="12291"/>
                  <a:pt x="9309" y="13500"/>
                  <a:pt x="10800" y="13500"/>
                </a:cubicBezTo>
                <a:cubicBezTo>
                  <a:pt x="12291" y="13500"/>
                  <a:pt x="13500" y="12291"/>
                  <a:pt x="13500" y="10800"/>
                </a:cubicBezTo>
                <a:cubicBezTo>
                  <a:pt x="13500" y="9309"/>
                  <a:pt x="12291" y="8100"/>
                  <a:pt x="10800" y="8100"/>
                </a:cubicBezTo>
                <a:close/>
                <a:moveTo>
                  <a:pt x="10800" y="8100"/>
                </a:moveTo>
              </a:path>
            </a:pathLst>
          </a:custGeom>
          <a:solidFill>
            <a:srgbClr val="FB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5" name="AutoShape 11"/>
          <p:cNvSpPr>
            <a:spLocks/>
          </p:cNvSpPr>
          <p:nvPr/>
        </p:nvSpPr>
        <p:spPr bwMode="auto">
          <a:xfrm>
            <a:off x="758825" y="3663950"/>
            <a:ext cx="609600" cy="609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0800"/>
                </a:moveTo>
                <a:lnTo>
                  <a:pt x="15371" y="10025"/>
                </a:lnTo>
                <a:lnTo>
                  <a:pt x="15371" y="11575"/>
                </a:lnTo>
                <a:close/>
                <a:moveTo>
                  <a:pt x="18436" y="3163"/>
                </a:moveTo>
                <a:lnTo>
                  <a:pt x="13484" y="7020"/>
                </a:lnTo>
                <a:lnTo>
                  <a:pt x="14580" y="8116"/>
                </a:lnTo>
                <a:close/>
                <a:moveTo>
                  <a:pt x="10800" y="0"/>
                </a:moveTo>
                <a:lnTo>
                  <a:pt x="10025" y="6229"/>
                </a:lnTo>
                <a:lnTo>
                  <a:pt x="11575" y="6229"/>
                </a:lnTo>
                <a:close/>
                <a:moveTo>
                  <a:pt x="3163" y="3163"/>
                </a:moveTo>
                <a:lnTo>
                  <a:pt x="7020" y="8116"/>
                </a:lnTo>
                <a:lnTo>
                  <a:pt x="8116" y="7020"/>
                </a:lnTo>
                <a:close/>
                <a:moveTo>
                  <a:pt x="0" y="10800"/>
                </a:moveTo>
                <a:lnTo>
                  <a:pt x="6229" y="11575"/>
                </a:lnTo>
                <a:lnTo>
                  <a:pt x="6229" y="10025"/>
                </a:lnTo>
                <a:close/>
                <a:moveTo>
                  <a:pt x="3163" y="18436"/>
                </a:moveTo>
                <a:lnTo>
                  <a:pt x="8116" y="14580"/>
                </a:lnTo>
                <a:lnTo>
                  <a:pt x="7020" y="13484"/>
                </a:lnTo>
                <a:close/>
                <a:moveTo>
                  <a:pt x="10800" y="21600"/>
                </a:moveTo>
                <a:lnTo>
                  <a:pt x="11575" y="15371"/>
                </a:lnTo>
                <a:lnTo>
                  <a:pt x="10025" y="15371"/>
                </a:lnTo>
                <a:close/>
                <a:moveTo>
                  <a:pt x="18436" y="18436"/>
                </a:moveTo>
                <a:lnTo>
                  <a:pt x="14580" y="13484"/>
                </a:lnTo>
                <a:lnTo>
                  <a:pt x="13484" y="14580"/>
                </a:lnTo>
                <a:close/>
                <a:moveTo>
                  <a:pt x="10800" y="8100"/>
                </a:moveTo>
                <a:cubicBezTo>
                  <a:pt x="9309" y="8100"/>
                  <a:pt x="8100" y="9309"/>
                  <a:pt x="8100" y="10800"/>
                </a:cubicBezTo>
                <a:cubicBezTo>
                  <a:pt x="8100" y="12291"/>
                  <a:pt x="9309" y="13500"/>
                  <a:pt x="10800" y="13500"/>
                </a:cubicBezTo>
                <a:cubicBezTo>
                  <a:pt x="12291" y="13500"/>
                  <a:pt x="13500" y="12291"/>
                  <a:pt x="13500" y="10800"/>
                </a:cubicBezTo>
                <a:cubicBezTo>
                  <a:pt x="13500" y="9309"/>
                  <a:pt x="12291" y="8100"/>
                  <a:pt x="10800" y="8100"/>
                </a:cubicBezTo>
                <a:close/>
                <a:moveTo>
                  <a:pt x="10800" y="8100"/>
                </a:moveTo>
              </a:path>
            </a:pathLst>
          </a:custGeom>
          <a:solidFill>
            <a:srgbClr val="FB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6" name="AutoShape 12"/>
          <p:cNvSpPr>
            <a:spLocks/>
          </p:cNvSpPr>
          <p:nvPr/>
        </p:nvSpPr>
        <p:spPr bwMode="auto">
          <a:xfrm>
            <a:off x="317500" y="2805113"/>
            <a:ext cx="609600" cy="609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0800"/>
                </a:moveTo>
                <a:lnTo>
                  <a:pt x="15371" y="10025"/>
                </a:lnTo>
                <a:lnTo>
                  <a:pt x="15371" y="11575"/>
                </a:lnTo>
                <a:close/>
                <a:moveTo>
                  <a:pt x="18436" y="3163"/>
                </a:moveTo>
                <a:lnTo>
                  <a:pt x="13484" y="7020"/>
                </a:lnTo>
                <a:lnTo>
                  <a:pt x="14580" y="8116"/>
                </a:lnTo>
                <a:close/>
                <a:moveTo>
                  <a:pt x="10800" y="0"/>
                </a:moveTo>
                <a:lnTo>
                  <a:pt x="10025" y="6229"/>
                </a:lnTo>
                <a:lnTo>
                  <a:pt x="11575" y="6229"/>
                </a:lnTo>
                <a:close/>
                <a:moveTo>
                  <a:pt x="3163" y="3163"/>
                </a:moveTo>
                <a:lnTo>
                  <a:pt x="7020" y="8116"/>
                </a:lnTo>
                <a:lnTo>
                  <a:pt x="8116" y="7020"/>
                </a:lnTo>
                <a:close/>
                <a:moveTo>
                  <a:pt x="0" y="10800"/>
                </a:moveTo>
                <a:lnTo>
                  <a:pt x="6229" y="11575"/>
                </a:lnTo>
                <a:lnTo>
                  <a:pt x="6229" y="10025"/>
                </a:lnTo>
                <a:close/>
                <a:moveTo>
                  <a:pt x="3163" y="18436"/>
                </a:moveTo>
                <a:lnTo>
                  <a:pt x="8116" y="14580"/>
                </a:lnTo>
                <a:lnTo>
                  <a:pt x="7020" y="13484"/>
                </a:lnTo>
                <a:close/>
                <a:moveTo>
                  <a:pt x="10800" y="21600"/>
                </a:moveTo>
                <a:lnTo>
                  <a:pt x="11575" y="15371"/>
                </a:lnTo>
                <a:lnTo>
                  <a:pt x="10025" y="15371"/>
                </a:lnTo>
                <a:close/>
                <a:moveTo>
                  <a:pt x="18436" y="18436"/>
                </a:moveTo>
                <a:lnTo>
                  <a:pt x="14580" y="13484"/>
                </a:lnTo>
                <a:lnTo>
                  <a:pt x="13484" y="14580"/>
                </a:lnTo>
                <a:close/>
                <a:moveTo>
                  <a:pt x="10800" y="8100"/>
                </a:moveTo>
                <a:cubicBezTo>
                  <a:pt x="9309" y="8100"/>
                  <a:pt x="8100" y="9309"/>
                  <a:pt x="8100" y="10800"/>
                </a:cubicBezTo>
                <a:cubicBezTo>
                  <a:pt x="8100" y="12291"/>
                  <a:pt x="9309" y="13500"/>
                  <a:pt x="10800" y="13500"/>
                </a:cubicBezTo>
                <a:cubicBezTo>
                  <a:pt x="12291" y="13500"/>
                  <a:pt x="13500" y="12291"/>
                  <a:pt x="13500" y="10800"/>
                </a:cubicBezTo>
                <a:cubicBezTo>
                  <a:pt x="13500" y="9309"/>
                  <a:pt x="12291" y="8100"/>
                  <a:pt x="10800" y="8100"/>
                </a:cubicBezTo>
                <a:close/>
                <a:moveTo>
                  <a:pt x="10800" y="8100"/>
                </a:moveTo>
              </a:path>
            </a:pathLst>
          </a:custGeom>
          <a:solidFill>
            <a:srgbClr val="FB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7" name="Line 13"/>
          <p:cNvSpPr>
            <a:spLocks noChangeShapeType="1"/>
          </p:cNvSpPr>
          <p:nvPr/>
        </p:nvSpPr>
        <p:spPr bwMode="auto">
          <a:xfrm rot="10800000" flipH="1" flipV="1">
            <a:off x="1027113" y="3127375"/>
            <a:ext cx="4078287" cy="100013"/>
          </a:xfrm>
          <a:prstGeom prst="line">
            <a:avLst/>
          </a:prstGeom>
          <a:noFill/>
          <a:ln w="63500">
            <a:solidFill>
              <a:srgbClr val="FB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8" name="Line 14"/>
          <p:cNvSpPr>
            <a:spLocks noChangeShapeType="1"/>
          </p:cNvSpPr>
          <p:nvPr/>
        </p:nvSpPr>
        <p:spPr bwMode="auto">
          <a:xfrm rot="10800000" flipH="1">
            <a:off x="1401763" y="3781425"/>
            <a:ext cx="3700462" cy="160338"/>
          </a:xfrm>
          <a:prstGeom prst="line">
            <a:avLst/>
          </a:prstGeom>
          <a:noFill/>
          <a:ln w="63500">
            <a:solidFill>
              <a:srgbClr val="FB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6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BAO in the Forest in DR11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133" y="1600200"/>
            <a:ext cx="4038600" cy="4530725"/>
          </a:xfrm>
        </p:spPr>
        <p:txBody>
          <a:bodyPr/>
          <a:lstStyle/>
          <a:p>
            <a:r>
              <a:rPr lang="en-US" dirty="0" smtClean="0"/>
              <a:t>In April, we released an analysis with triple the quasar sample.</a:t>
            </a:r>
          </a:p>
          <a:p>
            <a:r>
              <a:rPr lang="en-US" dirty="0" smtClean="0"/>
              <a:t>BAO is well-detected (&gt;5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) in the auto-correlation of the </a:t>
            </a:r>
            <a:br>
              <a:rPr lang="en-US" dirty="0" smtClean="0"/>
            </a:br>
            <a:r>
              <a:rPr lang="en-US" dirty="0" smtClean="0"/>
              <a:t>Ly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forest!</a:t>
            </a:r>
          </a:p>
          <a:p>
            <a:r>
              <a:rPr lang="en-US" dirty="0" smtClean="0"/>
              <a:t>Tight measurement of the Hubble parameter and angular diameter distance at z=2.4.</a:t>
            </a:r>
            <a:endParaRPr lang="en-US" dirty="0"/>
          </a:p>
        </p:txBody>
      </p:sp>
      <p:pic>
        <p:nvPicPr>
          <p:cNvPr id="9" name="Picture 8" descr="CF_Fit_Fid_dr11_test_v3_cf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611" y="1947334"/>
            <a:ext cx="4426638" cy="32003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6133" y="6280034"/>
            <a:ext cx="2956358" cy="40011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n-lt"/>
              </a:rPr>
              <a:t>Delubac</a:t>
            </a:r>
            <a:r>
              <a:rPr lang="en-US" sz="2000" dirty="0" smtClean="0">
                <a:latin typeface="+mn-lt"/>
              </a:rPr>
              <a:t> et al. (2013) </a:t>
            </a:r>
            <a:endParaRPr lang="en-US" sz="2000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87332" y="5213233"/>
            <a:ext cx="4351867" cy="101566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n-lt"/>
              </a:rPr>
              <a:t>BAO detection along the line of sight from correlations between 140,000 z&gt;2 quasar spectra.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287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Dark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59276" y="1879600"/>
            <a:ext cx="4055534" cy="4251325"/>
          </a:xfrm>
        </p:spPr>
        <p:txBody>
          <a:bodyPr/>
          <a:lstStyle/>
          <a:p>
            <a:r>
              <a:rPr lang="en-US" dirty="0" smtClean="0"/>
              <a:t>Weinberg et al. (2012; </a:t>
            </a:r>
            <a:br>
              <a:rPr lang="en-US" dirty="0" smtClean="0"/>
            </a:br>
            <a:r>
              <a:rPr lang="en-US" dirty="0" smtClean="0"/>
              <a:t>arXiv:1201.2434) provides a review of all of the major observational methods for the </a:t>
            </a:r>
            <a:br>
              <a:rPr lang="en-US" dirty="0" smtClean="0"/>
            </a:br>
            <a:r>
              <a:rPr lang="en-US" dirty="0" smtClean="0"/>
              <a:t>study of dark energy.</a:t>
            </a:r>
            <a:endParaRPr lang="en-US" dirty="0"/>
          </a:p>
        </p:txBody>
      </p:sp>
      <p:pic>
        <p:nvPicPr>
          <p:cNvPr id="5" name="Content Placeholder 4" descr="Weinberg.2012.cover.gi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98" b="-2725"/>
          <a:stretch>
            <a:fillRect/>
          </a:stretch>
        </p:blipFill>
        <p:spPr>
          <a:xfrm>
            <a:off x="3938722" y="1524000"/>
            <a:ext cx="5010545" cy="506306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 in the Radiation-Dominated 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610600" cy="4648200"/>
          </a:xfrm>
        </p:spPr>
        <p:txBody>
          <a:bodyPr/>
          <a:lstStyle/>
          <a:p>
            <a:r>
              <a:rPr lang="en-US" sz="2400" dirty="0" smtClean="0"/>
              <a:t>Cosmology is sensitive to the relic energy density of any long-lived light particle, neutrinos being the familiar example.</a:t>
            </a:r>
          </a:p>
          <a:p>
            <a:r>
              <a:rPr lang="en-US" sz="2400" dirty="0" smtClean="0"/>
              <a:t>We parameterize the search for extra energy density by scaling in units of “one neutrino species”.  We call this N</a:t>
            </a:r>
            <a:r>
              <a:rPr lang="en-US" sz="2400" baseline="-25000" dirty="0" smtClean="0"/>
              <a:t>eff</a:t>
            </a:r>
            <a:r>
              <a:rPr lang="en-US" sz="2400" dirty="0" smtClean="0"/>
              <a:t>, with 3 being the canonical value (really, 3.04).</a:t>
            </a:r>
          </a:p>
          <a:p>
            <a:pPr lvl="1"/>
            <a:r>
              <a:rPr lang="en-US" sz="2400" dirty="0" smtClean="0"/>
              <a:t>Important: N</a:t>
            </a:r>
            <a:r>
              <a:rPr lang="en-US" sz="2400" baseline="-25000" dirty="0" smtClean="0"/>
              <a:t>eff</a:t>
            </a:r>
            <a:r>
              <a:rPr lang="en-US" sz="2400" dirty="0" smtClean="0"/>
              <a:t> &gt; 3 might have nothing to do with neutrinos!</a:t>
            </a:r>
          </a:p>
          <a:p>
            <a:r>
              <a:rPr lang="en-US" sz="2400" dirty="0" smtClean="0"/>
              <a:t>One “extra species” adds 13% more energy density and therefore increases the Hubble parameter (and decreases the age of the Universe at a given redshift) by 6.5%.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1899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Routes to N</a:t>
            </a:r>
            <a:r>
              <a:rPr lang="en-US" baseline="-25000" dirty="0" smtClean="0"/>
              <a:t>eff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1) Helium-4 abundance from Big Bang </a:t>
            </a:r>
            <a:r>
              <a:rPr lang="en-US" dirty="0" err="1" smtClean="0"/>
              <a:t>Nucleosynthesis</a:t>
            </a:r>
            <a:r>
              <a:rPr lang="en-US" dirty="0" smtClean="0"/>
              <a:t>.</a:t>
            </a:r>
          </a:p>
          <a:p>
            <a:r>
              <a:rPr lang="en-US" dirty="0" smtClean="0"/>
              <a:t>2) CMB damping tail</a:t>
            </a:r>
          </a:p>
          <a:p>
            <a:r>
              <a:rPr lang="en-US" dirty="0" smtClean="0"/>
              <a:t>3) Comparison of Hubble constant (</a:t>
            </a:r>
            <a:r>
              <a:rPr lang="en-US" i="1" dirty="0" smtClean="0"/>
              <a:t>H</a:t>
            </a:r>
            <a:r>
              <a:rPr lang="en-US" baseline="-25000" dirty="0" smtClean="0"/>
              <a:t>0</a:t>
            </a:r>
            <a:r>
              <a:rPr lang="en-US" dirty="0" smtClean="0"/>
              <a:t>) from Baryon Acoustic Oscillations (BAO) and direct measurements.</a:t>
            </a:r>
          </a:p>
          <a:p>
            <a:r>
              <a:rPr lang="en-US" dirty="0" smtClean="0"/>
              <a:t>4) Use </a:t>
            </a:r>
            <a:r>
              <a:rPr lang="en-US" i="1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/>
              <a:t>m</a:t>
            </a:r>
            <a:r>
              <a:rPr lang="en-US" dirty="0" smtClean="0"/>
              <a:t>, </a:t>
            </a:r>
            <a:r>
              <a:rPr lang="en-US" i="1" dirty="0" smtClean="0"/>
              <a:t>H</a:t>
            </a:r>
            <a:r>
              <a:rPr lang="en-US" baseline="-25000" dirty="0" smtClean="0"/>
              <a:t>0</a:t>
            </a:r>
            <a:r>
              <a:rPr lang="en-US" dirty="0" smtClean="0"/>
              <a:t>, and measure of redshift of matter-radiation equality.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53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5105400" y="1676400"/>
            <a:ext cx="3505200" cy="4800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Big Bang </a:t>
            </a:r>
            <a:r>
              <a:rPr lang="en-US" dirty="0" err="1" smtClean="0"/>
              <a:t>Nucleosynthesis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Higher energy density implies faster expansion rate at a given temperature.</a:t>
            </a:r>
          </a:p>
          <a:p>
            <a:r>
              <a:rPr lang="en-US" dirty="0" smtClean="0"/>
              <a:t>More neutrons survive, increasing </a:t>
            </a:r>
            <a:r>
              <a:rPr lang="en-US" baseline="30000" dirty="0" smtClean="0"/>
              <a:t>4</a:t>
            </a:r>
            <a:r>
              <a:rPr lang="en-US" dirty="0" smtClean="0"/>
              <a:t>He abundance.</a:t>
            </a:r>
          </a:p>
          <a:p>
            <a:r>
              <a:rPr lang="en-US" dirty="0" smtClean="0"/>
              <a:t>Data continues to favor values of N</a:t>
            </a:r>
            <a:r>
              <a:rPr lang="en-US" baseline="-25000" dirty="0" smtClean="0"/>
              <a:t>eff</a:t>
            </a:r>
            <a:r>
              <a:rPr lang="en-US" dirty="0" smtClean="0"/>
              <a:t> around 3-4.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738" t="22842" r="24527" b="24995"/>
          <a:stretch/>
        </p:blipFill>
        <p:spPr>
          <a:xfrm>
            <a:off x="5159828" y="1905000"/>
            <a:ext cx="3366106" cy="4478867"/>
          </a:xfrm>
        </p:spPr>
      </p:pic>
      <p:sp>
        <p:nvSpPr>
          <p:cNvPr id="8" name="Rectangle 7"/>
          <p:cNvSpPr/>
          <p:nvPr/>
        </p:nvSpPr>
        <p:spPr>
          <a:xfrm>
            <a:off x="5257800" y="5943600"/>
            <a:ext cx="1707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rPr>
              <a:t>Coc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rPr>
              <a:t> (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rPr>
              <a:t>2013)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50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2) CMB Damping 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8610600" cy="4530725"/>
          </a:xfrm>
        </p:spPr>
        <p:txBody>
          <a:bodyPr/>
          <a:lstStyle/>
          <a:p>
            <a:r>
              <a:rPr lang="en-US" sz="2400" dirty="0" smtClean="0"/>
              <a:t>The CMB is smooth at small angular scales because of the diffusion between photons and the electrons.</a:t>
            </a:r>
          </a:p>
          <a:p>
            <a:r>
              <a:rPr lang="en-US" sz="2400" dirty="0" smtClean="0"/>
              <a:t>The size of this scales as the square root of the age of the Universe.</a:t>
            </a:r>
          </a:p>
          <a:p>
            <a:r>
              <a:rPr lang="en-US" sz="2400" dirty="0" smtClean="0"/>
              <a:t>Meanwhile, the acoustic peak </a:t>
            </a:r>
            <a:br>
              <a:rPr lang="en-US" sz="2400" dirty="0" smtClean="0"/>
            </a:br>
            <a:r>
              <a:rPr lang="en-US" sz="2400" dirty="0" smtClean="0"/>
              <a:t>angle scales proportionally to </a:t>
            </a:r>
            <a:br>
              <a:rPr lang="en-US" sz="2400" dirty="0" smtClean="0"/>
            </a:br>
            <a:r>
              <a:rPr lang="en-US" sz="2400" dirty="0" smtClean="0"/>
              <a:t>the age of the Universe.</a:t>
            </a:r>
          </a:p>
          <a:p>
            <a:r>
              <a:rPr lang="en-US" sz="2400" dirty="0" smtClean="0"/>
              <a:t>The comparison of the two</a:t>
            </a:r>
            <a:br>
              <a:rPr lang="en-US" sz="2400" dirty="0" smtClean="0"/>
            </a:br>
            <a:r>
              <a:rPr lang="en-US" sz="2400" dirty="0" smtClean="0"/>
              <a:t>allows a strong measure</a:t>
            </a:r>
            <a:br>
              <a:rPr lang="en-US" sz="2400" dirty="0" smtClean="0"/>
            </a:br>
            <a:r>
              <a:rPr lang="en-US" sz="2400" dirty="0" smtClean="0"/>
              <a:t>of the expansion rate at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redshift ~1000, which in turn</a:t>
            </a:r>
            <a:br>
              <a:rPr lang="en-US" sz="2400" dirty="0" smtClean="0"/>
            </a:br>
            <a:r>
              <a:rPr lang="en-US" sz="2400" dirty="0" smtClean="0"/>
              <a:t>measures N</a:t>
            </a:r>
            <a:r>
              <a:rPr lang="en-US" sz="2400" baseline="-25000" dirty="0" smtClean="0"/>
              <a:t>eff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Planck 2013 reports N</a:t>
            </a:r>
            <a:r>
              <a:rPr lang="en-US" sz="2400" baseline="-25000" dirty="0" smtClean="0"/>
              <a:t>eff</a:t>
            </a:r>
            <a:r>
              <a:rPr lang="en-US" sz="2400" dirty="0" smtClean="0"/>
              <a:t> = 3.3 ± 0.27.</a:t>
            </a:r>
          </a:p>
        </p:txBody>
      </p:sp>
      <p:pic>
        <p:nvPicPr>
          <p:cNvPr id="5" name="Content Placeholder 3" descr="planck2013.paper1.fig25.gif"/>
          <p:cNvPicPr>
            <a:picLocks noChangeAspect="1"/>
          </p:cNvPicPr>
          <p:nvPr/>
        </p:nvPicPr>
        <p:blipFill>
          <a:blip r:embed="rId2"/>
          <a:srcRect l="6464" t="1163" r="6883" b="10465"/>
          <a:stretch>
            <a:fillRect/>
          </a:stretch>
        </p:blipFill>
        <p:spPr bwMode="black">
          <a:xfrm>
            <a:off x="4940522" y="2895600"/>
            <a:ext cx="3974878" cy="290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473922" y="4687669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rPr>
              <a:t>Planck Consortium (2013)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336223"/>
      </p:ext>
    </p:extLst>
  </p:cSld>
  <p:clrMapOvr>
    <a:masterClrMapping/>
  </p:clrMapOvr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88E4"/>
      </a:accent1>
      <a:accent2>
        <a:srgbClr val="009999"/>
      </a:accent2>
      <a:accent3>
        <a:srgbClr val="AAB9D3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X:Templates:Presentations:Designs:Ripple</Template>
  <TotalTime>28442</TotalTime>
  <Words>2456</Words>
  <Application>Microsoft Macintosh PowerPoint</Application>
  <PresentationFormat>On-screen Show (4:3)</PresentationFormat>
  <Paragraphs>252</Paragraphs>
  <Slides>52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Ripple</vt:lpstr>
      <vt:lpstr>Neutrinos and Large-Scale Structure</vt:lpstr>
      <vt:lpstr>Large-Scale Structure</vt:lpstr>
      <vt:lpstr>Large-Scale Structure and the  History of the Universe</vt:lpstr>
      <vt:lpstr>Cosmic Neutrinos</vt:lpstr>
      <vt:lpstr>Outline</vt:lpstr>
      <vt:lpstr>Neutrinos in the Radiation-Dominated Era</vt:lpstr>
      <vt:lpstr>Four Routes to Neff</vt:lpstr>
      <vt:lpstr>1) Big Bang Nucleosynthesis</vt:lpstr>
      <vt:lpstr>2) CMB Damping Tail</vt:lpstr>
      <vt:lpstr>3) Baryon Acoustic Oscillations</vt:lpstr>
      <vt:lpstr>Sound Waves in the Early Universe</vt:lpstr>
      <vt:lpstr>Sound Waves</vt:lpstr>
      <vt:lpstr>A Standard Ruler</vt:lpstr>
      <vt:lpstr>Galaxy and Quasar Surveys</vt:lpstr>
      <vt:lpstr>The Sloan Digital Sky Survey</vt:lpstr>
      <vt:lpstr>SDSS-III Baryon Oscillation Spectroscopic Survey</vt:lpstr>
      <vt:lpstr>Galaxy Correlation Functions</vt:lpstr>
      <vt:lpstr>Galaxy Correlation Functions</vt:lpstr>
      <vt:lpstr>Galaxy Correlation Functions</vt:lpstr>
      <vt:lpstr>Galaxy Correlation Functions</vt:lpstr>
      <vt:lpstr>Galaxy Correlation Functions</vt:lpstr>
      <vt:lpstr>Galaxy Correlation Functions</vt:lpstr>
      <vt:lpstr>Galaxy Correlation Functions</vt:lpstr>
      <vt:lpstr>Galaxy Correlation Functions</vt:lpstr>
      <vt:lpstr>Galaxy Correlation Functions</vt:lpstr>
      <vt:lpstr>Galaxy Correlation Functions</vt:lpstr>
      <vt:lpstr>Acoustic Peak in 2013</vt:lpstr>
      <vt:lpstr>Acoustic Peak in 2013</vt:lpstr>
      <vt:lpstr>The Cosmic Distance Scale</vt:lpstr>
      <vt:lpstr>The Cosmic Distance Scale</vt:lpstr>
      <vt:lpstr>Zooming In</vt:lpstr>
      <vt:lpstr>Cosmological Constraints</vt:lpstr>
      <vt:lpstr>Measuring the Expansion and Density of the Universe</vt:lpstr>
      <vt:lpstr>Direct Measures of H0</vt:lpstr>
      <vt:lpstr>What about H0?</vt:lpstr>
      <vt:lpstr>PowerPoint Presentation</vt:lpstr>
      <vt:lpstr>4) Beyond BAO</vt:lpstr>
      <vt:lpstr>Neff Today</vt:lpstr>
      <vt:lpstr>Neff Tomorrow</vt:lpstr>
      <vt:lpstr>Neutrino Mass</vt:lpstr>
      <vt:lpstr>Power Spectrum</vt:lpstr>
      <vt:lpstr>Measuring the Suppression</vt:lpstr>
      <vt:lpstr>Clustering at z=1000</vt:lpstr>
      <vt:lpstr>Clustering at Low Redshift</vt:lpstr>
      <vt:lpstr>Redshift-Space Distortions</vt:lpstr>
      <vt:lpstr>Current Data</vt:lpstr>
      <vt:lpstr>Future Opportunities</vt:lpstr>
      <vt:lpstr>Conclusions</vt:lpstr>
      <vt:lpstr>PowerPoint Presentation</vt:lpstr>
      <vt:lpstr>The Lyman a Forest</vt:lpstr>
      <vt:lpstr>BAO in the Forest in DR11</vt:lpstr>
      <vt:lpstr>Observing Dark Energy</vt:lpstr>
    </vt:vector>
  </TitlesOfParts>
  <Company>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Observing  Dark Energy</dc:title>
  <dc:creator>Daniel Eisenstein</dc:creator>
  <cp:lastModifiedBy>Daniel Eisenstein</cp:lastModifiedBy>
  <cp:revision>146</cp:revision>
  <cp:lastPrinted>2011-12-12T21:12:52Z</cp:lastPrinted>
  <dcterms:created xsi:type="dcterms:W3CDTF">2013-09-17T17:49:37Z</dcterms:created>
  <dcterms:modified xsi:type="dcterms:W3CDTF">2014-06-06T12:18:22Z</dcterms:modified>
</cp:coreProperties>
</file>